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jpeg" Type="http://schemas.openxmlformats.org/officeDocument/2006/relationships/image"/><Relationship Id="rId4" Target="../media/VAFrb9iafOk.mp4" Type="http://schemas.openxmlformats.org/officeDocument/2006/relationships/video"/><Relationship Id="rId5" Target="../media/VAFrb9iafOk.mp4" Type="http://schemas.microsoft.com/office/2007/relationships/media"/><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jpeg" Type="http://schemas.openxmlformats.org/officeDocument/2006/relationships/image"/><Relationship Id="rId4" Target="../media/VAFrb9iafOk.mp4" Type="http://schemas.openxmlformats.org/officeDocument/2006/relationships/video"/><Relationship Id="rId5" Target="../media/VAFrb9iafOk.mp4" Type="http://schemas.microsoft.com/office/2007/relationships/media"/><Relationship Id="rId6" Target="../media/image25.png" Type="http://schemas.openxmlformats.org/officeDocument/2006/relationships/image"/><Relationship Id="rId7"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FrcH1UOXc.mp4" Type="http://schemas.openxmlformats.org/officeDocument/2006/relationships/video"/><Relationship Id="rId4" Target="../media/VAFrcH1UOXc.mp4" Type="http://schemas.microsoft.com/office/2007/relationships/media"/></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jpeg" Type="http://schemas.openxmlformats.org/officeDocument/2006/relationships/image"/><Relationship Id="rId4" Target="../media/VAFrcKk98lA.mp4" Type="http://schemas.openxmlformats.org/officeDocument/2006/relationships/video"/><Relationship Id="rId5" Target="../media/VAFrcKk98lA.mp4" Type="http://schemas.microsoft.com/office/2007/relationships/media"/></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VAFrbAGURtE.mp4" Type="http://schemas.openxmlformats.org/officeDocument/2006/relationships/video"/><Relationship Id="rId4" Target="../media/VAFrbAGURtE.mp4" Type="http://schemas.microsoft.com/office/2007/relationships/media"/><Relationship Id="rId5" Target="../media/image11.gif" Type="http://schemas.openxmlformats.org/officeDocument/2006/relationships/image"/><Relationship Id="rId6" Target="../media/image9.gif" Type="http://schemas.openxmlformats.org/officeDocument/2006/relationships/image"/><Relationship Id="rId7" Target="../media/image12.gif" Type="http://schemas.openxmlformats.org/officeDocument/2006/relationships/image"/><Relationship Id="rId8" Target="../media/image13.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VAFrbAGURtE.mp4" Type="http://schemas.openxmlformats.org/officeDocument/2006/relationships/video"/><Relationship Id="rId4" Target="../media/VAFrbAGURtE.mp4" Type="http://schemas.microsoft.com/office/2007/relationships/media"/><Relationship Id="rId5" Target="../media/image11.gif" Type="http://schemas.openxmlformats.org/officeDocument/2006/relationships/image"/><Relationship Id="rId6" Target="../media/image9.gif" Type="http://schemas.openxmlformats.org/officeDocument/2006/relationships/image"/><Relationship Id="rId7" Target="../media/image12.gif" Type="http://schemas.openxmlformats.org/officeDocument/2006/relationships/image"/><Relationship Id="rId8" Target="../media/image13.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VAFrbAh591g.mp4" Type="http://schemas.openxmlformats.org/officeDocument/2006/relationships/video"/><Relationship Id="rId4" Target="../media/VAFrbAh591g.mp4" Type="http://schemas.microsoft.com/office/2007/relationships/media"/><Relationship Id="rId5" Target="../media/image15.gif" Type="http://schemas.openxmlformats.org/officeDocument/2006/relationships/image"/><Relationship Id="rId6" Target="../media/image16.gif" Type="http://schemas.openxmlformats.org/officeDocument/2006/relationships/image"/><Relationship Id="rId7" Target="../media/image17.gif" Type="http://schemas.openxmlformats.org/officeDocument/2006/relationships/image"/><Relationship Id="rId8" Target="../media/image12.gif" Type="http://schemas.openxmlformats.org/officeDocument/2006/relationships/image"/><Relationship Id="rId9" Target="../media/image18.gif"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FrbKQ4UwQ.mp4" Type="http://schemas.openxmlformats.org/officeDocument/2006/relationships/video"/><Relationship Id="rId4" Target="../media/VAFrbKQ4UwQ.mp4" Type="http://schemas.microsoft.com/office/2007/relationships/media"/><Relationship Id="rId5" Target="../media/image20.jpeg" Type="http://schemas.openxmlformats.org/officeDocument/2006/relationships/image"/><Relationship Id="rId6" Target="../media/VAFrcX-fjvo.mp4" Type="http://schemas.openxmlformats.org/officeDocument/2006/relationships/video"/><Relationship Id="rId7" Target="../media/VAFrcX-fjvo.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84910" y="0"/>
            <a:ext cx="15745145" cy="10287000"/>
          </a:xfrm>
          <a:custGeom>
            <a:avLst/>
            <a:gdLst/>
            <a:ahLst/>
            <a:cxnLst/>
            <a:rect r="r" b="b" t="t" l="l"/>
            <a:pathLst>
              <a:path h="10287000" w="15745145">
                <a:moveTo>
                  <a:pt x="0" y="0"/>
                </a:moveTo>
                <a:lnTo>
                  <a:pt x="15745145" y="0"/>
                </a:lnTo>
                <a:lnTo>
                  <a:pt x="15745145" y="10287000"/>
                </a:lnTo>
                <a:lnTo>
                  <a:pt x="0" y="10287000"/>
                </a:lnTo>
                <a:lnTo>
                  <a:pt x="0" y="0"/>
                </a:lnTo>
                <a:close/>
              </a:path>
            </a:pathLst>
          </a:custGeom>
          <a:blipFill>
            <a:blip r:embed="rId2"/>
            <a:stretch>
              <a:fillRect l="-176" t="0" r="-176" b="0"/>
            </a:stretch>
          </a:blipFill>
        </p:spPr>
      </p:sp>
      <p:sp>
        <p:nvSpPr>
          <p:cNvPr name="Freeform 3" id="3"/>
          <p:cNvSpPr/>
          <p:nvPr/>
        </p:nvSpPr>
        <p:spPr>
          <a:xfrm flipH="false" flipV="false" rot="-4521330">
            <a:off x="4155945" y="2004968"/>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144000" y="0"/>
            <a:ext cx="9144000" cy="10933170"/>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0" r="-19567" b="0"/>
              </a:stretch>
            </a:blipFill>
          </p:spPr>
        </p:sp>
      </p:grpSp>
      <p:grpSp>
        <p:nvGrpSpPr>
          <p:cNvPr name="Group 6" id="6"/>
          <p:cNvGrpSpPr/>
          <p:nvPr/>
        </p:nvGrpSpPr>
        <p:grpSpPr>
          <a:xfrm rot="0">
            <a:off x="4191521" y="3349077"/>
            <a:ext cx="9904959" cy="4269598"/>
            <a:chOff x="0" y="0"/>
            <a:chExt cx="2608713" cy="1124503"/>
          </a:xfrm>
        </p:grpSpPr>
        <p:sp>
          <p:nvSpPr>
            <p:cNvPr name="Freeform 7" id="7"/>
            <p:cNvSpPr/>
            <p:nvPr/>
          </p:nvSpPr>
          <p:spPr>
            <a:xfrm flipH="false" flipV="false" rot="0">
              <a:off x="0" y="0"/>
              <a:ext cx="2608713" cy="1124503"/>
            </a:xfrm>
            <a:custGeom>
              <a:avLst/>
              <a:gdLst/>
              <a:ahLst/>
              <a:cxnLst/>
              <a:rect r="r" b="b" t="t" l="l"/>
              <a:pathLst>
                <a:path h="1124503" w="2608713">
                  <a:moveTo>
                    <a:pt x="0" y="0"/>
                  </a:moveTo>
                  <a:lnTo>
                    <a:pt x="2608713" y="0"/>
                  </a:lnTo>
                  <a:lnTo>
                    <a:pt x="2608713" y="1124503"/>
                  </a:lnTo>
                  <a:lnTo>
                    <a:pt x="0" y="1124503"/>
                  </a:lnTo>
                  <a:close/>
                </a:path>
              </a:pathLst>
            </a:custGeom>
            <a:solidFill>
              <a:srgbClr val="FFFFFF"/>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4191521" y="4350577"/>
            <a:ext cx="9904959" cy="2199420"/>
          </a:xfrm>
          <a:prstGeom prst="rect">
            <a:avLst/>
          </a:prstGeom>
        </p:spPr>
        <p:txBody>
          <a:bodyPr anchor="t" rtlCol="false" tIns="0" lIns="0" bIns="0" rIns="0">
            <a:spAutoFit/>
          </a:bodyPr>
          <a:lstStyle/>
          <a:p>
            <a:pPr algn="ctr">
              <a:lnSpc>
                <a:spcPts val="17877"/>
              </a:lnSpc>
            </a:pPr>
            <a:r>
              <a:rPr lang="en-US" sz="12954" spc="181">
                <a:solidFill>
                  <a:srgbClr val="040506"/>
                </a:solidFill>
                <a:latin typeface="Archivo Black"/>
              </a:rPr>
              <a:t>HIP-HOP</a:t>
            </a:r>
          </a:p>
        </p:txBody>
      </p:sp>
      <p:sp>
        <p:nvSpPr>
          <p:cNvPr name="TextBox 10" id="10"/>
          <p:cNvSpPr txBox="true"/>
          <p:nvPr/>
        </p:nvSpPr>
        <p:spPr>
          <a:xfrm rot="0">
            <a:off x="5471449" y="3685273"/>
            <a:ext cx="7345101"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WEEK 13</a:t>
            </a:r>
          </a:p>
        </p:txBody>
      </p:sp>
      <p:sp>
        <p:nvSpPr>
          <p:cNvPr name="TextBox 11" id="11"/>
          <p:cNvSpPr txBox="true"/>
          <p:nvPr/>
        </p:nvSpPr>
        <p:spPr>
          <a:xfrm rot="0">
            <a:off x="4191521" y="6350827"/>
            <a:ext cx="9904959" cy="1076960"/>
          </a:xfrm>
          <a:prstGeom prst="rect">
            <a:avLst/>
          </a:prstGeom>
        </p:spPr>
        <p:txBody>
          <a:bodyPr anchor="t" rtlCol="false" tIns="0" lIns="0" bIns="0" rIns="0">
            <a:spAutoFit/>
          </a:bodyPr>
          <a:lstStyle/>
          <a:p>
            <a:pPr algn="ctr">
              <a:lnSpc>
                <a:spcPts val="2859"/>
              </a:lnSpc>
              <a:spcBef>
                <a:spcPct val="0"/>
              </a:spcBef>
            </a:pPr>
            <a:r>
              <a:rPr lang="en-US" sz="2199">
                <a:solidFill>
                  <a:srgbClr val="040506"/>
                </a:solidFill>
                <a:latin typeface="Open Sauce Bold"/>
              </a:rPr>
              <a:t>PRESENTED BY: </a:t>
            </a:r>
          </a:p>
          <a:p>
            <a:pPr algn="ctr">
              <a:lnSpc>
                <a:spcPts val="2859"/>
              </a:lnSpc>
              <a:spcBef>
                <a:spcPct val="0"/>
              </a:spcBef>
            </a:pPr>
            <a:r>
              <a:rPr lang="en-US" sz="2199">
                <a:solidFill>
                  <a:srgbClr val="040506"/>
                </a:solidFill>
                <a:latin typeface="Open Sauce Bold"/>
              </a:rPr>
              <a:t>LONOZA, ALCAIDE, CABUDSAN, </a:t>
            </a:r>
          </a:p>
          <a:p>
            <a:pPr algn="ctr">
              <a:lnSpc>
                <a:spcPts val="2859"/>
              </a:lnSpc>
              <a:spcBef>
                <a:spcPct val="0"/>
              </a:spcBef>
            </a:pPr>
            <a:r>
              <a:rPr lang="en-US" sz="2199">
                <a:solidFill>
                  <a:srgbClr val="040506"/>
                </a:solidFill>
                <a:latin typeface="Open Sauce Bold"/>
              </a:rPr>
              <a:t>DALUGDOG, NAMIAS, PALOMARES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866609" y="-193991"/>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6689852" y="2581618"/>
            <a:ext cx="8761041" cy="2163930"/>
            <a:chOff x="0" y="0"/>
            <a:chExt cx="2161091" cy="533778"/>
          </a:xfrm>
        </p:grpSpPr>
        <p:sp>
          <p:nvSpPr>
            <p:cNvPr name="Freeform 7" id="7"/>
            <p:cNvSpPr/>
            <p:nvPr/>
          </p:nvSpPr>
          <p:spPr>
            <a:xfrm flipH="false" flipV="false" rot="0">
              <a:off x="0" y="0"/>
              <a:ext cx="2161091" cy="533778"/>
            </a:xfrm>
            <a:custGeom>
              <a:avLst/>
              <a:gdLst/>
              <a:ahLst/>
              <a:cxnLst/>
              <a:rect r="r" b="b" t="t" l="l"/>
              <a:pathLst>
                <a:path h="533778" w="2161091">
                  <a:moveTo>
                    <a:pt x="9720" y="0"/>
                  </a:moveTo>
                  <a:lnTo>
                    <a:pt x="2151370" y="0"/>
                  </a:lnTo>
                  <a:cubicBezTo>
                    <a:pt x="2153948" y="0"/>
                    <a:pt x="2156421" y="1024"/>
                    <a:pt x="2158244" y="2847"/>
                  </a:cubicBezTo>
                  <a:cubicBezTo>
                    <a:pt x="2160067" y="4670"/>
                    <a:pt x="2161091" y="7142"/>
                    <a:pt x="2161091" y="9720"/>
                  </a:cubicBezTo>
                  <a:lnTo>
                    <a:pt x="2161091" y="524057"/>
                  </a:lnTo>
                  <a:cubicBezTo>
                    <a:pt x="2161091" y="529426"/>
                    <a:pt x="2156739" y="533778"/>
                    <a:pt x="2151370" y="533778"/>
                  </a:cubicBezTo>
                  <a:lnTo>
                    <a:pt x="9720" y="533778"/>
                  </a:lnTo>
                  <a:cubicBezTo>
                    <a:pt x="4352" y="533778"/>
                    <a:pt x="0" y="529426"/>
                    <a:pt x="0" y="524057"/>
                  </a:cubicBezTo>
                  <a:lnTo>
                    <a:pt x="0" y="9720"/>
                  </a:lnTo>
                  <a:cubicBezTo>
                    <a:pt x="0" y="4352"/>
                    <a:pt x="4352" y="0"/>
                    <a:pt x="9720" y="0"/>
                  </a:cubicBezTo>
                  <a:close/>
                </a:path>
              </a:pathLst>
            </a:custGeom>
            <a:solidFill>
              <a:srgbClr val="131211"/>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5087223" y="2247727"/>
            <a:ext cx="3295083" cy="2831712"/>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name="TextBox 11" id="11"/>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pic>
        <p:nvPicPr>
          <p:cNvPr name="Picture 12" id="1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40123" t="0" r="33285" b="0"/>
          <a:stretch>
            <a:fillRect/>
          </a:stretch>
        </p:blipFill>
        <p:spPr>
          <a:xfrm flipH="false" flipV="false" rot="0">
            <a:off x="0" y="-7563"/>
            <a:ext cx="4866609" cy="10294563"/>
          </a:xfrm>
          <a:prstGeom prst="rect">
            <a:avLst/>
          </a:prstGeom>
        </p:spPr>
      </p:pic>
      <p:grpSp>
        <p:nvGrpSpPr>
          <p:cNvPr name="Group 13" id="13"/>
          <p:cNvGrpSpPr>
            <a:grpSpLocks noChangeAspect="true"/>
          </p:cNvGrpSpPr>
          <p:nvPr/>
        </p:nvGrpSpPr>
        <p:grpSpPr>
          <a:xfrm rot="0">
            <a:off x="5210244" y="2343417"/>
            <a:ext cx="3049040" cy="2640331"/>
            <a:chOff x="0" y="0"/>
            <a:chExt cx="4282440" cy="3708400"/>
          </a:xfrm>
        </p:grpSpPr>
        <p:sp>
          <p:nvSpPr>
            <p:cNvPr name="Freeform 14" id="1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4914" t="0" r="-14914" b="0"/>
              </a:stretch>
            </a:blipFill>
          </p:spPr>
        </p:sp>
      </p:grpSp>
      <p:grpSp>
        <p:nvGrpSpPr>
          <p:cNvPr name="Group 15" id="15"/>
          <p:cNvGrpSpPr/>
          <p:nvPr/>
        </p:nvGrpSpPr>
        <p:grpSpPr>
          <a:xfrm rot="0">
            <a:off x="8318122" y="4946637"/>
            <a:ext cx="8761041" cy="2163930"/>
            <a:chOff x="0" y="0"/>
            <a:chExt cx="2161091" cy="533778"/>
          </a:xfrm>
        </p:grpSpPr>
        <p:sp>
          <p:nvSpPr>
            <p:cNvPr name="Freeform 16" id="16"/>
            <p:cNvSpPr/>
            <p:nvPr/>
          </p:nvSpPr>
          <p:spPr>
            <a:xfrm flipH="false" flipV="false" rot="0">
              <a:off x="0" y="0"/>
              <a:ext cx="2161091" cy="533778"/>
            </a:xfrm>
            <a:custGeom>
              <a:avLst/>
              <a:gdLst/>
              <a:ahLst/>
              <a:cxnLst/>
              <a:rect r="r" b="b" t="t" l="l"/>
              <a:pathLst>
                <a:path h="533778" w="2161091">
                  <a:moveTo>
                    <a:pt x="9720" y="0"/>
                  </a:moveTo>
                  <a:lnTo>
                    <a:pt x="2151370" y="0"/>
                  </a:lnTo>
                  <a:cubicBezTo>
                    <a:pt x="2153948" y="0"/>
                    <a:pt x="2156421" y="1024"/>
                    <a:pt x="2158244" y="2847"/>
                  </a:cubicBezTo>
                  <a:cubicBezTo>
                    <a:pt x="2160067" y="4670"/>
                    <a:pt x="2161091" y="7142"/>
                    <a:pt x="2161091" y="9720"/>
                  </a:cubicBezTo>
                  <a:lnTo>
                    <a:pt x="2161091" y="524057"/>
                  </a:lnTo>
                  <a:cubicBezTo>
                    <a:pt x="2161091" y="529426"/>
                    <a:pt x="2156739" y="533778"/>
                    <a:pt x="2151370" y="533778"/>
                  </a:cubicBezTo>
                  <a:lnTo>
                    <a:pt x="9720" y="533778"/>
                  </a:lnTo>
                  <a:cubicBezTo>
                    <a:pt x="4352" y="533778"/>
                    <a:pt x="0" y="529426"/>
                    <a:pt x="0" y="524057"/>
                  </a:cubicBezTo>
                  <a:lnTo>
                    <a:pt x="0" y="9720"/>
                  </a:lnTo>
                  <a:cubicBezTo>
                    <a:pt x="0" y="4352"/>
                    <a:pt x="4352" y="0"/>
                    <a:pt x="9720" y="0"/>
                  </a:cubicBezTo>
                  <a:close/>
                </a:path>
              </a:pathLst>
            </a:custGeom>
            <a:solidFill>
              <a:srgbClr val="131211"/>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4992917" y="4612746"/>
            <a:ext cx="3295083" cy="2831712"/>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name="TextBox 20" id="20"/>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21" id="21"/>
          <p:cNvGrpSpPr>
            <a:grpSpLocks noChangeAspect="true"/>
          </p:cNvGrpSpPr>
          <p:nvPr/>
        </p:nvGrpSpPr>
        <p:grpSpPr>
          <a:xfrm rot="0">
            <a:off x="15115938" y="4708437"/>
            <a:ext cx="3049040" cy="2640331"/>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22117" t="0" r="-22117" b="0"/>
              </a:stretch>
            </a:blipFill>
          </p:spPr>
        </p:sp>
      </p:grpSp>
      <p:grpSp>
        <p:nvGrpSpPr>
          <p:cNvPr name="Group 23" id="23"/>
          <p:cNvGrpSpPr/>
          <p:nvPr/>
        </p:nvGrpSpPr>
        <p:grpSpPr>
          <a:xfrm rot="0">
            <a:off x="6689852" y="7408578"/>
            <a:ext cx="8761041" cy="2163930"/>
            <a:chOff x="0" y="0"/>
            <a:chExt cx="2161091" cy="533778"/>
          </a:xfrm>
        </p:grpSpPr>
        <p:sp>
          <p:nvSpPr>
            <p:cNvPr name="Freeform 24" id="24"/>
            <p:cNvSpPr/>
            <p:nvPr/>
          </p:nvSpPr>
          <p:spPr>
            <a:xfrm flipH="false" flipV="false" rot="0">
              <a:off x="0" y="0"/>
              <a:ext cx="2161091" cy="533778"/>
            </a:xfrm>
            <a:custGeom>
              <a:avLst/>
              <a:gdLst/>
              <a:ahLst/>
              <a:cxnLst/>
              <a:rect r="r" b="b" t="t" l="l"/>
              <a:pathLst>
                <a:path h="533778" w="2161091">
                  <a:moveTo>
                    <a:pt x="9720" y="0"/>
                  </a:moveTo>
                  <a:lnTo>
                    <a:pt x="2151370" y="0"/>
                  </a:lnTo>
                  <a:cubicBezTo>
                    <a:pt x="2153948" y="0"/>
                    <a:pt x="2156421" y="1024"/>
                    <a:pt x="2158244" y="2847"/>
                  </a:cubicBezTo>
                  <a:cubicBezTo>
                    <a:pt x="2160067" y="4670"/>
                    <a:pt x="2161091" y="7142"/>
                    <a:pt x="2161091" y="9720"/>
                  </a:cubicBezTo>
                  <a:lnTo>
                    <a:pt x="2161091" y="524057"/>
                  </a:lnTo>
                  <a:cubicBezTo>
                    <a:pt x="2161091" y="529426"/>
                    <a:pt x="2156739" y="533778"/>
                    <a:pt x="2151370" y="533778"/>
                  </a:cubicBezTo>
                  <a:lnTo>
                    <a:pt x="9720" y="533778"/>
                  </a:lnTo>
                  <a:cubicBezTo>
                    <a:pt x="4352" y="533778"/>
                    <a:pt x="0" y="529426"/>
                    <a:pt x="0" y="524057"/>
                  </a:cubicBezTo>
                  <a:lnTo>
                    <a:pt x="0" y="9720"/>
                  </a:lnTo>
                  <a:cubicBezTo>
                    <a:pt x="0" y="4352"/>
                    <a:pt x="4352" y="0"/>
                    <a:pt x="9720" y="0"/>
                  </a:cubicBezTo>
                  <a:close/>
                </a:path>
              </a:pathLst>
            </a:custGeom>
            <a:solidFill>
              <a:srgbClr val="131211"/>
            </a:solidFill>
          </p:spPr>
        </p:sp>
        <p:sp>
          <p:nvSpPr>
            <p:cNvPr name="TextBox 25" id="2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6" id="26"/>
          <p:cNvGrpSpPr/>
          <p:nvPr/>
        </p:nvGrpSpPr>
        <p:grpSpPr>
          <a:xfrm rot="0">
            <a:off x="5087223" y="7074687"/>
            <a:ext cx="3295083" cy="2831712"/>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name="TextBox 28" id="2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29" id="29"/>
          <p:cNvGrpSpPr>
            <a:grpSpLocks noChangeAspect="true"/>
          </p:cNvGrpSpPr>
          <p:nvPr/>
        </p:nvGrpSpPr>
        <p:grpSpPr>
          <a:xfrm rot="0">
            <a:off x="5210244" y="7170377"/>
            <a:ext cx="3049040" cy="2640331"/>
            <a:chOff x="0" y="0"/>
            <a:chExt cx="4282440" cy="3708400"/>
          </a:xfrm>
        </p:grpSpPr>
        <p:sp>
          <p:nvSpPr>
            <p:cNvPr name="Freeform 30" id="3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0" t="-68513" r="0" b="-5021"/>
              </a:stretch>
            </a:blipFill>
          </p:spPr>
        </p:sp>
      </p:grpSp>
      <p:sp>
        <p:nvSpPr>
          <p:cNvPr name="TextBox 31" id="31"/>
          <p:cNvSpPr txBox="true"/>
          <p:nvPr/>
        </p:nvSpPr>
        <p:spPr>
          <a:xfrm rot="0">
            <a:off x="4866609" y="425410"/>
            <a:ext cx="13421391" cy="1822317"/>
          </a:xfrm>
          <a:prstGeom prst="rect">
            <a:avLst/>
          </a:prstGeom>
        </p:spPr>
        <p:txBody>
          <a:bodyPr anchor="t" rtlCol="false" tIns="0" lIns="0" bIns="0" rIns="0">
            <a:spAutoFit/>
          </a:bodyPr>
          <a:lstStyle/>
          <a:p>
            <a:pPr algn="ctr">
              <a:lnSpc>
                <a:spcPts val="7291"/>
              </a:lnSpc>
            </a:pPr>
            <a:r>
              <a:rPr lang="en-US" sz="5283" spc="184">
                <a:solidFill>
                  <a:srgbClr val="010101"/>
                </a:solidFill>
                <a:latin typeface="Archivo Black"/>
              </a:rPr>
              <a:t>FITNESS BENEFITS OF </a:t>
            </a:r>
          </a:p>
          <a:p>
            <a:pPr algn="ctr" marL="0" indent="0" lvl="0">
              <a:lnSpc>
                <a:spcPts val="7291"/>
              </a:lnSpc>
              <a:spcBef>
                <a:spcPct val="0"/>
              </a:spcBef>
            </a:pPr>
            <a:r>
              <a:rPr lang="en-US" sz="5283" spc="184">
                <a:solidFill>
                  <a:srgbClr val="010101"/>
                </a:solidFill>
                <a:latin typeface="Archivo Black"/>
              </a:rPr>
              <a:t>HIP-HOP DANCE</a:t>
            </a:r>
          </a:p>
        </p:txBody>
      </p:sp>
      <p:sp>
        <p:nvSpPr>
          <p:cNvPr name="TextBox 32" id="32"/>
          <p:cNvSpPr txBox="true"/>
          <p:nvPr/>
        </p:nvSpPr>
        <p:spPr>
          <a:xfrm rot="0">
            <a:off x="8382306" y="2921175"/>
            <a:ext cx="6850817" cy="1463519"/>
          </a:xfrm>
          <a:prstGeom prst="rect">
            <a:avLst/>
          </a:prstGeom>
        </p:spPr>
        <p:txBody>
          <a:bodyPr anchor="t" rtlCol="false" tIns="0" lIns="0" bIns="0" rIns="0">
            <a:spAutoFit/>
          </a:bodyPr>
          <a:lstStyle/>
          <a:p>
            <a:pPr algn="ctr">
              <a:lnSpc>
                <a:spcPts val="4338"/>
              </a:lnSpc>
            </a:pPr>
            <a:r>
              <a:rPr lang="en-US" sz="3143" spc="308">
                <a:solidFill>
                  <a:srgbClr val="F2F4F5"/>
                </a:solidFill>
                <a:latin typeface="Montserrat Light Bold"/>
              </a:rPr>
              <a:t>Cardiovascular Health</a:t>
            </a:r>
          </a:p>
          <a:p>
            <a:pPr algn="ctr">
              <a:lnSpc>
                <a:spcPts val="1239"/>
              </a:lnSpc>
            </a:pPr>
          </a:p>
          <a:p>
            <a:pPr algn="ctr">
              <a:lnSpc>
                <a:spcPts val="3027"/>
              </a:lnSpc>
            </a:pPr>
            <a:r>
              <a:rPr lang="en-US" sz="2193" spc="214">
                <a:solidFill>
                  <a:srgbClr val="F2F4F5"/>
                </a:solidFill>
                <a:latin typeface="Montserrat Light"/>
              </a:rPr>
              <a:t>Energetic routines elevate heart rate and endurance.</a:t>
            </a:r>
          </a:p>
        </p:txBody>
      </p:sp>
      <p:sp>
        <p:nvSpPr>
          <p:cNvPr name="TextBox 33" id="33"/>
          <p:cNvSpPr txBox="true"/>
          <p:nvPr/>
        </p:nvSpPr>
        <p:spPr>
          <a:xfrm rot="0">
            <a:off x="8494240" y="5268267"/>
            <a:ext cx="6498677" cy="1463519"/>
          </a:xfrm>
          <a:prstGeom prst="rect">
            <a:avLst/>
          </a:prstGeom>
        </p:spPr>
        <p:txBody>
          <a:bodyPr anchor="t" rtlCol="false" tIns="0" lIns="0" bIns="0" rIns="0">
            <a:spAutoFit/>
          </a:bodyPr>
          <a:lstStyle/>
          <a:p>
            <a:pPr algn="ctr">
              <a:lnSpc>
                <a:spcPts val="4338"/>
              </a:lnSpc>
            </a:pPr>
            <a:r>
              <a:rPr lang="en-US" sz="3143" spc="308">
                <a:solidFill>
                  <a:srgbClr val="F2F4F5"/>
                </a:solidFill>
                <a:latin typeface="Montserrat Light Bold"/>
              </a:rPr>
              <a:t>Muscle Strength</a:t>
            </a:r>
          </a:p>
          <a:p>
            <a:pPr algn="ctr">
              <a:lnSpc>
                <a:spcPts val="1239"/>
              </a:lnSpc>
            </a:pPr>
          </a:p>
          <a:p>
            <a:pPr algn="ctr">
              <a:lnSpc>
                <a:spcPts val="3027"/>
              </a:lnSpc>
            </a:pPr>
            <a:r>
              <a:rPr lang="en-US" sz="2193" spc="214">
                <a:solidFill>
                  <a:srgbClr val="F2F4F5"/>
                </a:solidFill>
                <a:latin typeface="Montserrat Light"/>
              </a:rPr>
              <a:t>Engaging diverse muscle groups for strength and toning.</a:t>
            </a:r>
          </a:p>
        </p:txBody>
      </p:sp>
      <p:sp>
        <p:nvSpPr>
          <p:cNvPr name="TextBox 34" id="34"/>
          <p:cNvSpPr txBox="true"/>
          <p:nvPr/>
        </p:nvSpPr>
        <p:spPr>
          <a:xfrm rot="0">
            <a:off x="8382306" y="7748135"/>
            <a:ext cx="6850817" cy="1463519"/>
          </a:xfrm>
          <a:prstGeom prst="rect">
            <a:avLst/>
          </a:prstGeom>
        </p:spPr>
        <p:txBody>
          <a:bodyPr anchor="t" rtlCol="false" tIns="0" lIns="0" bIns="0" rIns="0">
            <a:spAutoFit/>
          </a:bodyPr>
          <a:lstStyle/>
          <a:p>
            <a:pPr algn="ctr">
              <a:lnSpc>
                <a:spcPts val="4338"/>
              </a:lnSpc>
            </a:pPr>
            <a:r>
              <a:rPr lang="en-US" sz="3143" spc="308">
                <a:solidFill>
                  <a:srgbClr val="F2F4F5"/>
                </a:solidFill>
                <a:latin typeface="Montserrat Light Bold"/>
              </a:rPr>
              <a:t>Flexibility</a:t>
            </a:r>
          </a:p>
          <a:p>
            <a:pPr algn="ctr">
              <a:lnSpc>
                <a:spcPts val="1239"/>
              </a:lnSpc>
            </a:pPr>
          </a:p>
          <a:p>
            <a:pPr algn="ctr">
              <a:lnSpc>
                <a:spcPts val="3027"/>
              </a:lnSpc>
            </a:pPr>
            <a:r>
              <a:rPr lang="en-US" sz="2193" spc="214">
                <a:solidFill>
                  <a:srgbClr val="F2F4F5"/>
                </a:solidFill>
                <a:latin typeface="Montserrat Light"/>
              </a:rPr>
              <a:t>Incorporating stretches and dynamic movements.</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866609" y="-193991"/>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7506194" y="3657651"/>
            <a:ext cx="9753106" cy="2408965"/>
            <a:chOff x="0" y="0"/>
            <a:chExt cx="2161091" cy="533778"/>
          </a:xfrm>
        </p:grpSpPr>
        <p:sp>
          <p:nvSpPr>
            <p:cNvPr name="Freeform 7" id="7"/>
            <p:cNvSpPr/>
            <p:nvPr/>
          </p:nvSpPr>
          <p:spPr>
            <a:xfrm flipH="false" flipV="false" rot="0">
              <a:off x="0" y="0"/>
              <a:ext cx="2161091" cy="533778"/>
            </a:xfrm>
            <a:custGeom>
              <a:avLst/>
              <a:gdLst/>
              <a:ahLst/>
              <a:cxnLst/>
              <a:rect r="r" b="b" t="t" l="l"/>
              <a:pathLst>
                <a:path h="533778" w="2161091">
                  <a:moveTo>
                    <a:pt x="8732" y="0"/>
                  </a:moveTo>
                  <a:lnTo>
                    <a:pt x="2152359" y="0"/>
                  </a:lnTo>
                  <a:cubicBezTo>
                    <a:pt x="2154675" y="0"/>
                    <a:pt x="2156896" y="920"/>
                    <a:pt x="2158533" y="2557"/>
                  </a:cubicBezTo>
                  <a:cubicBezTo>
                    <a:pt x="2160171" y="4195"/>
                    <a:pt x="2161091" y="6416"/>
                    <a:pt x="2161091" y="8732"/>
                  </a:cubicBezTo>
                  <a:lnTo>
                    <a:pt x="2161091" y="525046"/>
                  </a:lnTo>
                  <a:cubicBezTo>
                    <a:pt x="2161091" y="529869"/>
                    <a:pt x="2157182" y="533778"/>
                    <a:pt x="2152359" y="533778"/>
                  </a:cubicBezTo>
                  <a:lnTo>
                    <a:pt x="8732" y="533778"/>
                  </a:lnTo>
                  <a:cubicBezTo>
                    <a:pt x="6416" y="533778"/>
                    <a:pt x="4195" y="532858"/>
                    <a:pt x="2557" y="531220"/>
                  </a:cubicBezTo>
                  <a:cubicBezTo>
                    <a:pt x="920" y="529583"/>
                    <a:pt x="0" y="527362"/>
                    <a:pt x="0" y="525046"/>
                  </a:cubicBezTo>
                  <a:lnTo>
                    <a:pt x="0" y="8732"/>
                  </a:lnTo>
                  <a:cubicBezTo>
                    <a:pt x="0" y="6416"/>
                    <a:pt x="920" y="4195"/>
                    <a:pt x="2557" y="2557"/>
                  </a:cubicBezTo>
                  <a:cubicBezTo>
                    <a:pt x="4195" y="920"/>
                    <a:pt x="6416" y="0"/>
                    <a:pt x="8732" y="0"/>
                  </a:cubicBezTo>
                  <a:close/>
                </a:path>
              </a:pathLst>
            </a:custGeom>
            <a:solidFill>
              <a:srgbClr val="131211"/>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5722089" y="3285952"/>
            <a:ext cx="3668205" cy="3152364"/>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name="TextBox 11" id="11"/>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pic>
        <p:nvPicPr>
          <p:cNvPr name="Picture 12" id="1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40123" t="0" r="33285" b="0"/>
          <a:stretch>
            <a:fillRect/>
          </a:stretch>
        </p:blipFill>
        <p:spPr>
          <a:xfrm flipH="false" flipV="false" rot="0">
            <a:off x="0" y="-7563"/>
            <a:ext cx="4866609" cy="10294563"/>
          </a:xfrm>
          <a:prstGeom prst="rect">
            <a:avLst/>
          </a:prstGeom>
        </p:spPr>
      </p:pic>
      <p:grpSp>
        <p:nvGrpSpPr>
          <p:cNvPr name="Group 13" id="13"/>
          <p:cNvGrpSpPr>
            <a:grpSpLocks noChangeAspect="true"/>
          </p:cNvGrpSpPr>
          <p:nvPr/>
        </p:nvGrpSpPr>
        <p:grpSpPr>
          <a:xfrm rot="0">
            <a:off x="5859041" y="3392478"/>
            <a:ext cx="3394301" cy="2939312"/>
            <a:chOff x="0" y="0"/>
            <a:chExt cx="4282440" cy="3708400"/>
          </a:xfrm>
        </p:grpSpPr>
        <p:sp>
          <p:nvSpPr>
            <p:cNvPr name="Freeform 14" id="1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0" t="0" r="-29893" b="0"/>
              </a:stretch>
            </a:blipFill>
          </p:spPr>
        </p:sp>
      </p:grpSp>
      <p:grpSp>
        <p:nvGrpSpPr>
          <p:cNvPr name="Group 15" id="15"/>
          <p:cNvGrpSpPr/>
          <p:nvPr/>
        </p:nvGrpSpPr>
        <p:grpSpPr>
          <a:xfrm rot="0">
            <a:off x="6577570" y="6952666"/>
            <a:ext cx="9753106" cy="2408965"/>
            <a:chOff x="0" y="0"/>
            <a:chExt cx="2161091" cy="533778"/>
          </a:xfrm>
        </p:grpSpPr>
        <p:sp>
          <p:nvSpPr>
            <p:cNvPr name="Freeform 16" id="16"/>
            <p:cNvSpPr/>
            <p:nvPr/>
          </p:nvSpPr>
          <p:spPr>
            <a:xfrm flipH="false" flipV="false" rot="0">
              <a:off x="0" y="0"/>
              <a:ext cx="2161091" cy="533778"/>
            </a:xfrm>
            <a:custGeom>
              <a:avLst/>
              <a:gdLst/>
              <a:ahLst/>
              <a:cxnLst/>
              <a:rect r="r" b="b" t="t" l="l"/>
              <a:pathLst>
                <a:path h="533778" w="2161091">
                  <a:moveTo>
                    <a:pt x="8732" y="0"/>
                  </a:moveTo>
                  <a:lnTo>
                    <a:pt x="2152359" y="0"/>
                  </a:lnTo>
                  <a:cubicBezTo>
                    <a:pt x="2154675" y="0"/>
                    <a:pt x="2156896" y="920"/>
                    <a:pt x="2158533" y="2557"/>
                  </a:cubicBezTo>
                  <a:cubicBezTo>
                    <a:pt x="2160171" y="4195"/>
                    <a:pt x="2161091" y="6416"/>
                    <a:pt x="2161091" y="8732"/>
                  </a:cubicBezTo>
                  <a:lnTo>
                    <a:pt x="2161091" y="525046"/>
                  </a:lnTo>
                  <a:cubicBezTo>
                    <a:pt x="2161091" y="529869"/>
                    <a:pt x="2157182" y="533778"/>
                    <a:pt x="2152359" y="533778"/>
                  </a:cubicBezTo>
                  <a:lnTo>
                    <a:pt x="8732" y="533778"/>
                  </a:lnTo>
                  <a:cubicBezTo>
                    <a:pt x="6416" y="533778"/>
                    <a:pt x="4195" y="532858"/>
                    <a:pt x="2557" y="531220"/>
                  </a:cubicBezTo>
                  <a:cubicBezTo>
                    <a:pt x="920" y="529583"/>
                    <a:pt x="0" y="527362"/>
                    <a:pt x="0" y="525046"/>
                  </a:cubicBezTo>
                  <a:lnTo>
                    <a:pt x="0" y="8732"/>
                  </a:lnTo>
                  <a:cubicBezTo>
                    <a:pt x="0" y="6416"/>
                    <a:pt x="920" y="4195"/>
                    <a:pt x="2557" y="2557"/>
                  </a:cubicBezTo>
                  <a:cubicBezTo>
                    <a:pt x="4195" y="920"/>
                    <a:pt x="6416" y="0"/>
                    <a:pt x="8732" y="0"/>
                  </a:cubicBezTo>
                  <a:close/>
                </a:path>
              </a:pathLst>
            </a:custGeom>
            <a:solidFill>
              <a:srgbClr val="131211"/>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4008191" y="6580967"/>
            <a:ext cx="3668205" cy="3152364"/>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name="TextBox 20" id="20"/>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21" id="21"/>
          <p:cNvGrpSpPr>
            <a:grpSpLocks noChangeAspect="true"/>
          </p:cNvGrpSpPr>
          <p:nvPr/>
        </p:nvGrpSpPr>
        <p:grpSpPr>
          <a:xfrm rot="0">
            <a:off x="14145143" y="6687493"/>
            <a:ext cx="3394301" cy="2939312"/>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28334" t="0" r="-28334" b="0"/>
              </a:stretch>
            </a:blipFill>
          </p:spPr>
        </p:sp>
      </p:grpSp>
      <p:sp>
        <p:nvSpPr>
          <p:cNvPr name="TextBox 23" id="23"/>
          <p:cNvSpPr txBox="true"/>
          <p:nvPr/>
        </p:nvSpPr>
        <p:spPr>
          <a:xfrm rot="0">
            <a:off x="6121151" y="1055850"/>
            <a:ext cx="10401549" cy="1822317"/>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FITNESS BENEFITS OF HIP-HOP DANCE</a:t>
            </a:r>
          </a:p>
        </p:txBody>
      </p:sp>
      <p:sp>
        <p:nvSpPr>
          <p:cNvPr name="TextBox 24" id="24"/>
          <p:cNvSpPr txBox="true"/>
          <p:nvPr/>
        </p:nvSpPr>
        <p:spPr>
          <a:xfrm rot="0">
            <a:off x="9390294" y="4032605"/>
            <a:ext cx="7626577" cy="1632296"/>
          </a:xfrm>
          <a:prstGeom prst="rect">
            <a:avLst/>
          </a:prstGeom>
        </p:spPr>
        <p:txBody>
          <a:bodyPr anchor="t" rtlCol="false" tIns="0" lIns="0" bIns="0" rIns="0">
            <a:spAutoFit/>
          </a:bodyPr>
          <a:lstStyle/>
          <a:p>
            <a:pPr algn="ctr">
              <a:lnSpc>
                <a:spcPts val="4830"/>
              </a:lnSpc>
            </a:pPr>
            <a:r>
              <a:rPr lang="en-US" sz="3500" spc="343">
                <a:solidFill>
                  <a:srgbClr val="F2F4F5"/>
                </a:solidFill>
                <a:latin typeface="Montserrat Light Bold"/>
              </a:rPr>
              <a:t>Coordination and Balance</a:t>
            </a:r>
          </a:p>
          <a:p>
            <a:pPr algn="ctr">
              <a:lnSpc>
                <a:spcPts val="1379"/>
              </a:lnSpc>
            </a:pPr>
          </a:p>
          <a:p>
            <a:pPr algn="ctr">
              <a:lnSpc>
                <a:spcPts val="3369"/>
              </a:lnSpc>
            </a:pPr>
            <a:r>
              <a:rPr lang="en-US" sz="2441" spc="239">
                <a:solidFill>
                  <a:srgbClr val="F2F4F5"/>
                </a:solidFill>
                <a:latin typeface="Montserrat Light"/>
              </a:rPr>
              <a:t>Complex choreography enhances control and balance.</a:t>
            </a:r>
          </a:p>
        </p:txBody>
      </p:sp>
      <p:sp>
        <p:nvSpPr>
          <p:cNvPr name="TextBox 25" id="25"/>
          <p:cNvSpPr txBox="true"/>
          <p:nvPr/>
        </p:nvSpPr>
        <p:spPr>
          <a:xfrm rot="0">
            <a:off x="6773630" y="7307663"/>
            <a:ext cx="7234561" cy="1632296"/>
          </a:xfrm>
          <a:prstGeom prst="rect">
            <a:avLst/>
          </a:prstGeom>
        </p:spPr>
        <p:txBody>
          <a:bodyPr anchor="t" rtlCol="false" tIns="0" lIns="0" bIns="0" rIns="0">
            <a:spAutoFit/>
          </a:bodyPr>
          <a:lstStyle/>
          <a:p>
            <a:pPr algn="ctr">
              <a:lnSpc>
                <a:spcPts val="4830"/>
              </a:lnSpc>
            </a:pPr>
            <a:r>
              <a:rPr lang="en-US" sz="3500" spc="343">
                <a:solidFill>
                  <a:srgbClr val="F2F4F5"/>
                </a:solidFill>
                <a:latin typeface="Montserrat Light Bold"/>
              </a:rPr>
              <a:t>Mental Well-being</a:t>
            </a:r>
          </a:p>
          <a:p>
            <a:pPr algn="ctr">
              <a:lnSpc>
                <a:spcPts val="1379"/>
              </a:lnSpc>
            </a:pPr>
          </a:p>
          <a:p>
            <a:pPr algn="ctr">
              <a:lnSpc>
                <a:spcPts val="3369"/>
              </a:lnSpc>
            </a:pPr>
            <a:r>
              <a:rPr lang="en-US" sz="2441" spc="239">
                <a:solidFill>
                  <a:srgbClr val="F2F4F5"/>
                </a:solidFill>
                <a:latin typeface="Montserrat Light"/>
              </a:rPr>
              <a:t>Expressive outlet reduces stress and uplifts mood.</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90084"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111" r="0" b="-9111"/>
              </a:stretch>
            </a:blipFill>
          </p:spPr>
        </p:sp>
      </p:grpSp>
      <p:grpSp>
        <p:nvGrpSpPr>
          <p:cNvPr name="Group 7" id="7"/>
          <p:cNvGrpSpPr/>
          <p:nvPr/>
        </p:nvGrpSpPr>
        <p:grpSpPr>
          <a:xfrm rot="0">
            <a:off x="599664" y="3012601"/>
            <a:ext cx="9364326" cy="2634016"/>
            <a:chOff x="0" y="0"/>
            <a:chExt cx="3072670" cy="864287"/>
          </a:xfrm>
        </p:grpSpPr>
        <p:sp>
          <p:nvSpPr>
            <p:cNvPr name="Freeform 8" id="8"/>
            <p:cNvSpPr/>
            <p:nvPr/>
          </p:nvSpPr>
          <p:spPr>
            <a:xfrm flipH="false" flipV="false" rot="0">
              <a:off x="0" y="0"/>
              <a:ext cx="3072670" cy="864287"/>
            </a:xfrm>
            <a:custGeom>
              <a:avLst/>
              <a:gdLst/>
              <a:ahLst/>
              <a:cxnLst/>
              <a:rect r="r" b="b" t="t" l="l"/>
              <a:pathLst>
                <a:path h="864287" w="3072670">
                  <a:moveTo>
                    <a:pt x="9094" y="0"/>
                  </a:moveTo>
                  <a:lnTo>
                    <a:pt x="3063576" y="0"/>
                  </a:lnTo>
                  <a:cubicBezTo>
                    <a:pt x="3068599" y="0"/>
                    <a:pt x="3072670" y="4072"/>
                    <a:pt x="3072670" y="9094"/>
                  </a:cubicBezTo>
                  <a:lnTo>
                    <a:pt x="3072670" y="855193"/>
                  </a:lnTo>
                  <a:cubicBezTo>
                    <a:pt x="3072670" y="857605"/>
                    <a:pt x="3071712" y="859918"/>
                    <a:pt x="3070007" y="861623"/>
                  </a:cubicBezTo>
                  <a:cubicBezTo>
                    <a:pt x="3068301" y="863329"/>
                    <a:pt x="3065988" y="864287"/>
                    <a:pt x="3063576" y="864287"/>
                  </a:cubicBezTo>
                  <a:lnTo>
                    <a:pt x="9094" y="864287"/>
                  </a:lnTo>
                  <a:cubicBezTo>
                    <a:pt x="4072" y="864287"/>
                    <a:pt x="0" y="860215"/>
                    <a:pt x="0" y="855193"/>
                  </a:cubicBezTo>
                  <a:lnTo>
                    <a:pt x="0" y="9094"/>
                  </a:lnTo>
                  <a:cubicBezTo>
                    <a:pt x="0" y="4072"/>
                    <a:pt x="4072" y="0"/>
                    <a:pt x="9094" y="0"/>
                  </a:cubicBezTo>
                  <a:close/>
                </a:path>
              </a:pathLst>
            </a:custGeom>
            <a:solidFill>
              <a:srgbClr val="131211"/>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9001762" y="2745574"/>
            <a:ext cx="3686481" cy="3168070"/>
            <a:chOff x="0" y="0"/>
            <a:chExt cx="812800" cy="698500"/>
          </a:xfrm>
        </p:grpSpPr>
        <p:sp>
          <p:nvSpPr>
            <p:cNvPr name="Freeform 11" id="1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name="TextBox 12" id="12"/>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2988980" y="6403269"/>
            <a:ext cx="9364326" cy="2634016"/>
            <a:chOff x="0" y="0"/>
            <a:chExt cx="3072670" cy="864287"/>
          </a:xfrm>
        </p:grpSpPr>
        <p:sp>
          <p:nvSpPr>
            <p:cNvPr name="Freeform 14" id="14"/>
            <p:cNvSpPr/>
            <p:nvPr/>
          </p:nvSpPr>
          <p:spPr>
            <a:xfrm flipH="false" flipV="false" rot="0">
              <a:off x="0" y="0"/>
              <a:ext cx="3072670" cy="864287"/>
            </a:xfrm>
            <a:custGeom>
              <a:avLst/>
              <a:gdLst/>
              <a:ahLst/>
              <a:cxnLst/>
              <a:rect r="r" b="b" t="t" l="l"/>
              <a:pathLst>
                <a:path h="864287" w="3072670">
                  <a:moveTo>
                    <a:pt x="9094" y="0"/>
                  </a:moveTo>
                  <a:lnTo>
                    <a:pt x="3063576" y="0"/>
                  </a:lnTo>
                  <a:cubicBezTo>
                    <a:pt x="3068599" y="0"/>
                    <a:pt x="3072670" y="4072"/>
                    <a:pt x="3072670" y="9094"/>
                  </a:cubicBezTo>
                  <a:lnTo>
                    <a:pt x="3072670" y="855193"/>
                  </a:lnTo>
                  <a:cubicBezTo>
                    <a:pt x="3072670" y="857605"/>
                    <a:pt x="3071712" y="859918"/>
                    <a:pt x="3070007" y="861623"/>
                  </a:cubicBezTo>
                  <a:cubicBezTo>
                    <a:pt x="3068301" y="863329"/>
                    <a:pt x="3065988" y="864287"/>
                    <a:pt x="3063576" y="864287"/>
                  </a:cubicBezTo>
                  <a:lnTo>
                    <a:pt x="9094" y="864287"/>
                  </a:lnTo>
                  <a:cubicBezTo>
                    <a:pt x="4072" y="864287"/>
                    <a:pt x="0" y="860215"/>
                    <a:pt x="0" y="855193"/>
                  </a:cubicBezTo>
                  <a:lnTo>
                    <a:pt x="0" y="9094"/>
                  </a:lnTo>
                  <a:cubicBezTo>
                    <a:pt x="0" y="4072"/>
                    <a:pt x="4072" y="0"/>
                    <a:pt x="9094" y="0"/>
                  </a:cubicBezTo>
                  <a:close/>
                </a:path>
              </a:pathLst>
            </a:custGeom>
            <a:solidFill>
              <a:srgbClr val="131211"/>
            </a:solidFill>
          </p:spPr>
        </p:sp>
        <p:sp>
          <p:nvSpPr>
            <p:cNvPr name="TextBox 15" id="1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599664" y="6181675"/>
            <a:ext cx="3686481" cy="3168070"/>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name="TextBox 18" id="18"/>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9" id="19"/>
          <p:cNvGrpSpPr>
            <a:grpSpLocks noChangeAspect="true"/>
          </p:cNvGrpSpPr>
          <p:nvPr/>
        </p:nvGrpSpPr>
        <p:grpSpPr>
          <a:xfrm rot="0">
            <a:off x="9198877" y="2904138"/>
            <a:ext cx="3292253" cy="2850943"/>
            <a:chOff x="0" y="0"/>
            <a:chExt cx="4282440" cy="3708400"/>
          </a:xfrm>
        </p:grpSpPr>
        <p:sp>
          <p:nvSpPr>
            <p:cNvPr name="Freeform 20" id="2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9592" t="0" r="-9592" b="0"/>
              </a:stretch>
            </a:blipFill>
          </p:spPr>
        </p:sp>
      </p:grpSp>
      <p:grpSp>
        <p:nvGrpSpPr>
          <p:cNvPr name="Group 21" id="21"/>
          <p:cNvGrpSpPr>
            <a:grpSpLocks noChangeAspect="true"/>
          </p:cNvGrpSpPr>
          <p:nvPr/>
        </p:nvGrpSpPr>
        <p:grpSpPr>
          <a:xfrm rot="0">
            <a:off x="796778" y="6360028"/>
            <a:ext cx="3292253" cy="2850943"/>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46790" t="0" r="-21825" b="-993"/>
              </a:stretch>
            </a:blipFill>
          </p:spPr>
        </p:sp>
      </p:grpSp>
      <p:sp>
        <p:nvSpPr>
          <p:cNvPr name="TextBox 23" id="23"/>
          <p:cNvSpPr txBox="true"/>
          <p:nvPr/>
        </p:nvSpPr>
        <p:spPr>
          <a:xfrm rot="0">
            <a:off x="633026" y="933450"/>
            <a:ext cx="8510974" cy="1715452"/>
          </a:xfrm>
          <a:prstGeom prst="rect">
            <a:avLst/>
          </a:prstGeom>
        </p:spPr>
        <p:txBody>
          <a:bodyPr anchor="t" rtlCol="false" tIns="0" lIns="0" bIns="0" rIns="0">
            <a:spAutoFit/>
          </a:bodyPr>
          <a:lstStyle/>
          <a:p>
            <a:pPr algn="ctr" marL="0" indent="0" lvl="0">
              <a:lnSpc>
                <a:spcPts val="6842"/>
              </a:lnSpc>
              <a:spcBef>
                <a:spcPct val="0"/>
              </a:spcBef>
            </a:pPr>
            <a:r>
              <a:rPr lang="en-US" sz="4958" spc="173">
                <a:solidFill>
                  <a:srgbClr val="010101"/>
                </a:solidFill>
                <a:latin typeface="Archivo Black"/>
              </a:rPr>
              <a:t>DIETARY GOALS FOR HIP-HOP DANCE</a:t>
            </a:r>
          </a:p>
        </p:txBody>
      </p:sp>
      <p:sp>
        <p:nvSpPr>
          <p:cNvPr name="TextBox 24" id="24"/>
          <p:cNvSpPr txBox="true"/>
          <p:nvPr/>
        </p:nvSpPr>
        <p:spPr>
          <a:xfrm rot="0">
            <a:off x="1045973" y="3155349"/>
            <a:ext cx="7822318" cy="2311424"/>
          </a:xfrm>
          <a:prstGeom prst="rect">
            <a:avLst/>
          </a:prstGeom>
        </p:spPr>
        <p:txBody>
          <a:bodyPr anchor="t" rtlCol="false" tIns="0" lIns="0" bIns="0" rIns="0">
            <a:spAutoFit/>
          </a:bodyPr>
          <a:lstStyle/>
          <a:p>
            <a:pPr>
              <a:lnSpc>
                <a:spcPts val="2629"/>
              </a:lnSpc>
            </a:pPr>
            <a:r>
              <a:rPr lang="en-US" sz="1905" spc="186">
                <a:solidFill>
                  <a:srgbClr val="F2F4F5"/>
                </a:solidFill>
                <a:latin typeface="Montserrat Light"/>
              </a:rPr>
              <a:t>A dietary goal of a Hip-hop dancer consists mostly of carbohydrates. Approximately 55% to 60% of a dancer's diet should be carbs. Because of the fast-paced and energetic dance style of hip-hop, Dancers need to ingest carbs to supply for their energy. Around 12-15% should come from protein; and less than 20-35% from fat.</a:t>
            </a:r>
          </a:p>
        </p:txBody>
      </p:sp>
      <p:sp>
        <p:nvSpPr>
          <p:cNvPr name="TextBox 25" id="25"/>
          <p:cNvSpPr txBox="true"/>
          <p:nvPr/>
        </p:nvSpPr>
        <p:spPr>
          <a:xfrm rot="0">
            <a:off x="4439641" y="6560820"/>
            <a:ext cx="7514633" cy="2271288"/>
          </a:xfrm>
          <a:prstGeom prst="rect">
            <a:avLst/>
          </a:prstGeom>
        </p:spPr>
        <p:txBody>
          <a:bodyPr anchor="t" rtlCol="false" tIns="0" lIns="0" bIns="0" rIns="0">
            <a:spAutoFit/>
          </a:bodyPr>
          <a:lstStyle/>
          <a:p>
            <a:pPr>
              <a:lnSpc>
                <a:spcPts val="3000"/>
              </a:lnSpc>
            </a:pPr>
            <a:r>
              <a:rPr lang="en-US" sz="2174" spc="213">
                <a:solidFill>
                  <a:srgbClr val="F2F4F5"/>
                </a:solidFill>
                <a:latin typeface="Montserrat Light"/>
              </a:rPr>
              <a:t>For the people that are trying to use hip-hop dancing as an exercise to maintain their ideal body weight. Their dietary goal should be is to eat plenty of vegetables and fruits. Ensure moderate use of edible oils. Avoid overeating to prevent overweight and obesity.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018978" y="1028700"/>
            <a:ext cx="14630400" cy="8229600"/>
          </a:xfrm>
          <a:prstGeom prst="rect">
            <a:avLst/>
          </a:prstGeom>
        </p:spPr>
      </p:pic>
      <p:grpSp>
        <p:nvGrpSpPr>
          <p:cNvPr name="Group 3" id="3"/>
          <p:cNvGrpSpPr/>
          <p:nvPr/>
        </p:nvGrpSpPr>
        <p:grpSpPr>
          <a:xfrm rot="0">
            <a:off x="0" y="0"/>
            <a:ext cx="3604841" cy="10287000"/>
            <a:chOff x="0" y="0"/>
            <a:chExt cx="949423" cy="2709333"/>
          </a:xfrm>
        </p:grpSpPr>
        <p:sp>
          <p:nvSpPr>
            <p:cNvPr name="Freeform 4" id="4"/>
            <p:cNvSpPr/>
            <p:nvPr/>
          </p:nvSpPr>
          <p:spPr>
            <a:xfrm flipH="false" flipV="false" rot="0">
              <a:off x="0" y="0"/>
              <a:ext cx="949423" cy="2709333"/>
            </a:xfrm>
            <a:custGeom>
              <a:avLst/>
              <a:gdLst/>
              <a:ahLst/>
              <a:cxnLst/>
              <a:rect r="r" b="b" t="t" l="l"/>
              <a:pathLst>
                <a:path h="2709333" w="949423">
                  <a:moveTo>
                    <a:pt x="0" y="0"/>
                  </a:moveTo>
                  <a:lnTo>
                    <a:pt x="949423" y="0"/>
                  </a:lnTo>
                  <a:lnTo>
                    <a:pt x="949423" y="2709333"/>
                  </a:lnTo>
                  <a:lnTo>
                    <a:pt x="0" y="2709333"/>
                  </a:lnTo>
                  <a:close/>
                </a:path>
              </a:pathLst>
            </a:custGeom>
            <a:solidFill>
              <a:srgbClr val="010101"/>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328479" y="132033"/>
            <a:ext cx="947882" cy="9330376"/>
          </a:xfrm>
          <a:prstGeom prst="rect">
            <a:avLst/>
          </a:prstGeom>
        </p:spPr>
        <p:txBody>
          <a:bodyPr anchor="t" rtlCol="false" tIns="0" lIns="0" bIns="0" rIns="0">
            <a:spAutoFit/>
          </a:bodyPr>
          <a:lstStyle/>
          <a:p>
            <a:pPr algn="ctr">
              <a:lnSpc>
                <a:spcPts val="12302"/>
              </a:lnSpc>
            </a:pPr>
            <a:r>
              <a:rPr lang="en-US" sz="8787">
                <a:solidFill>
                  <a:srgbClr val="FFFFFF"/>
                </a:solidFill>
                <a:latin typeface="Canva Sans Bold"/>
              </a:rPr>
              <a:t>HIP HOP</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6453003" y="-810907"/>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a:noFill/>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965200" y="21936"/>
            <a:ext cx="8585708" cy="10287000"/>
            <a:chOff x="0" y="0"/>
            <a:chExt cx="8585708" cy="10287000"/>
          </a:xfrm>
        </p:grpSpPr>
        <p:sp>
          <p:nvSpPr>
            <p:cNvPr name="Freeform 6" id="6"/>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100521" t="0" r="-100521" b="0"/>
              </a:stretch>
            </a:blipFill>
          </p:spPr>
        </p:sp>
      </p:grpSp>
      <p:grpSp>
        <p:nvGrpSpPr>
          <p:cNvPr name="Group 7" id="7"/>
          <p:cNvGrpSpPr/>
          <p:nvPr/>
        </p:nvGrpSpPr>
        <p:grpSpPr>
          <a:xfrm rot="0">
            <a:off x="4533900" y="1028700"/>
            <a:ext cx="12725400" cy="8273471"/>
            <a:chOff x="0" y="0"/>
            <a:chExt cx="3351546" cy="2179021"/>
          </a:xfrm>
        </p:grpSpPr>
        <p:sp>
          <p:nvSpPr>
            <p:cNvPr name="Freeform 8" id="8"/>
            <p:cNvSpPr/>
            <p:nvPr/>
          </p:nvSpPr>
          <p:spPr>
            <a:xfrm flipH="false" flipV="false" rot="0">
              <a:off x="0" y="0"/>
              <a:ext cx="3351546" cy="2179021"/>
            </a:xfrm>
            <a:custGeom>
              <a:avLst/>
              <a:gdLst/>
              <a:ahLst/>
              <a:cxnLst/>
              <a:rect r="r" b="b" t="t" l="l"/>
              <a:pathLst>
                <a:path h="2179021" w="3351546">
                  <a:moveTo>
                    <a:pt x="15818" y="0"/>
                  </a:moveTo>
                  <a:lnTo>
                    <a:pt x="3335728" y="0"/>
                  </a:lnTo>
                  <a:cubicBezTo>
                    <a:pt x="3339923" y="0"/>
                    <a:pt x="3343946" y="1667"/>
                    <a:pt x="3346913" y="4633"/>
                  </a:cubicBezTo>
                  <a:cubicBezTo>
                    <a:pt x="3349879" y="7599"/>
                    <a:pt x="3351546" y="11623"/>
                    <a:pt x="3351546" y="15818"/>
                  </a:cubicBezTo>
                  <a:lnTo>
                    <a:pt x="3351546" y="2163203"/>
                  </a:lnTo>
                  <a:cubicBezTo>
                    <a:pt x="3351546" y="2171939"/>
                    <a:pt x="3344464" y="2179021"/>
                    <a:pt x="3335728" y="2179021"/>
                  </a:cubicBezTo>
                  <a:lnTo>
                    <a:pt x="15818" y="2179021"/>
                  </a:lnTo>
                  <a:cubicBezTo>
                    <a:pt x="11623" y="2179021"/>
                    <a:pt x="7599" y="2177355"/>
                    <a:pt x="4633" y="2174388"/>
                  </a:cubicBezTo>
                  <a:cubicBezTo>
                    <a:pt x="1667" y="2171422"/>
                    <a:pt x="0" y="2167399"/>
                    <a:pt x="0" y="2163203"/>
                  </a:cubicBezTo>
                  <a:lnTo>
                    <a:pt x="0" y="15818"/>
                  </a:lnTo>
                  <a:cubicBezTo>
                    <a:pt x="0" y="11623"/>
                    <a:pt x="1667" y="7599"/>
                    <a:pt x="4633" y="4633"/>
                  </a:cubicBezTo>
                  <a:cubicBezTo>
                    <a:pt x="7599" y="1667"/>
                    <a:pt x="11623" y="0"/>
                    <a:pt x="15818" y="0"/>
                  </a:cubicBezTo>
                  <a:close/>
                </a:path>
              </a:pathLst>
            </a:custGeom>
            <a:solidFill>
              <a:srgbClr val="FFFFFF">
                <a:alpha val="58824"/>
              </a:srgbClr>
            </a:solidFill>
            <a:ln w="38100">
              <a:solidFill>
                <a:srgbClr val="000000">
                  <a:alpha val="58824"/>
                </a:srgbClr>
              </a:solidFill>
            </a:ln>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6997260" y="1685482"/>
            <a:ext cx="7687897" cy="1192530"/>
          </a:xfrm>
          <a:prstGeom prst="rect">
            <a:avLst/>
          </a:prstGeom>
        </p:spPr>
        <p:txBody>
          <a:bodyPr anchor="t" rtlCol="false" tIns="0" lIns="0" bIns="0" rIns="0">
            <a:spAutoFit/>
          </a:bodyPr>
          <a:lstStyle/>
          <a:p>
            <a:pPr algn="ctr" marL="0" indent="0" lvl="0">
              <a:lnSpc>
                <a:spcPts val="9660"/>
              </a:lnSpc>
              <a:spcBef>
                <a:spcPct val="0"/>
              </a:spcBef>
            </a:pPr>
            <a:r>
              <a:rPr lang="en-US" sz="7000" spc="245">
                <a:solidFill>
                  <a:srgbClr val="010101"/>
                </a:solidFill>
                <a:latin typeface="Archivo Black"/>
              </a:rPr>
              <a:t>CONCLUSION</a:t>
            </a:r>
          </a:p>
        </p:txBody>
      </p:sp>
      <p:sp>
        <p:nvSpPr>
          <p:cNvPr name="TextBox 11" id="11"/>
          <p:cNvSpPr txBox="true"/>
          <p:nvPr/>
        </p:nvSpPr>
        <p:spPr>
          <a:xfrm rot="0">
            <a:off x="5000983" y="3090737"/>
            <a:ext cx="11985249" cy="444670"/>
          </a:xfrm>
          <a:prstGeom prst="rect">
            <a:avLst/>
          </a:prstGeom>
        </p:spPr>
        <p:txBody>
          <a:bodyPr anchor="t" rtlCol="false" tIns="0" lIns="0" bIns="0" rIns="0">
            <a:spAutoFit/>
          </a:bodyPr>
          <a:lstStyle/>
          <a:p>
            <a:pPr algn="ctr">
              <a:lnSpc>
                <a:spcPts val="3631"/>
              </a:lnSpc>
            </a:pPr>
            <a:r>
              <a:rPr lang="en-US" sz="2631" spc="92">
                <a:solidFill>
                  <a:srgbClr val="010101"/>
                </a:solidFill>
                <a:latin typeface="Montserrat Classic"/>
              </a:rPr>
              <a:t>IN CONCLUSION, OUR EXPLORATION OF HIP-HOP DANCE REVEALS:</a:t>
            </a:r>
          </a:p>
        </p:txBody>
      </p:sp>
      <p:sp>
        <p:nvSpPr>
          <p:cNvPr name="TextBox 12" id="12"/>
          <p:cNvSpPr txBox="true"/>
          <p:nvPr/>
        </p:nvSpPr>
        <p:spPr>
          <a:xfrm rot="0">
            <a:off x="5305402" y="3744957"/>
            <a:ext cx="11182396" cy="4879467"/>
          </a:xfrm>
          <a:prstGeom prst="rect">
            <a:avLst/>
          </a:prstGeom>
        </p:spPr>
        <p:txBody>
          <a:bodyPr anchor="t" rtlCol="false" tIns="0" lIns="0" bIns="0" rIns="0">
            <a:spAutoFit/>
          </a:bodyPr>
          <a:lstStyle/>
          <a:p>
            <a:pPr algn="just" marL="604519" indent="-302260" lvl="1">
              <a:lnSpc>
                <a:spcPts val="3863"/>
              </a:lnSpc>
              <a:buFont typeface="Arial"/>
              <a:buChar char="•"/>
            </a:pPr>
            <a:r>
              <a:rPr lang="en-US" sz="2799" spc="97">
                <a:solidFill>
                  <a:srgbClr val="010101"/>
                </a:solidFill>
                <a:latin typeface="Montserrat Classic Bold"/>
              </a:rPr>
              <a:t>EXPRESSION</a:t>
            </a:r>
            <a:r>
              <a:rPr lang="en-US" sz="2799" spc="97">
                <a:solidFill>
                  <a:srgbClr val="010101"/>
                </a:solidFill>
                <a:latin typeface="Montserrat Classic"/>
              </a:rPr>
              <a:t>: HIP-HOP IS A DYNAMIC LANGUAGE OF MOVEMENT, CONVEYING STORIES AND EMOTIONS.</a:t>
            </a:r>
          </a:p>
          <a:p>
            <a:pPr algn="just" marL="604519" indent="-302260" lvl="1">
              <a:lnSpc>
                <a:spcPts val="3863"/>
              </a:lnSpc>
              <a:buFont typeface="Arial"/>
              <a:buChar char="•"/>
            </a:pPr>
            <a:r>
              <a:rPr lang="en-US" sz="2799" spc="97">
                <a:solidFill>
                  <a:srgbClr val="010101"/>
                </a:solidFill>
                <a:latin typeface="Montserrat Classic Bold"/>
              </a:rPr>
              <a:t>UNITY</a:t>
            </a:r>
            <a:r>
              <a:rPr lang="en-US" sz="2799" spc="97">
                <a:solidFill>
                  <a:srgbClr val="010101"/>
                </a:solidFill>
                <a:latin typeface="Montserrat Classic"/>
              </a:rPr>
              <a:t>: IT BRIDGES CULTURES AND CONTINENTS, UNITING PEOPLE THROUGH RHYTHM AND STYLE.</a:t>
            </a:r>
          </a:p>
          <a:p>
            <a:pPr algn="just" marL="604519" indent="-302260" lvl="1">
              <a:lnSpc>
                <a:spcPts val="3863"/>
              </a:lnSpc>
              <a:buFont typeface="Arial"/>
              <a:buChar char="•"/>
            </a:pPr>
            <a:r>
              <a:rPr lang="en-US" sz="2799" spc="97">
                <a:solidFill>
                  <a:srgbClr val="010101"/>
                </a:solidFill>
                <a:latin typeface="Montserrat Classic Bold"/>
              </a:rPr>
              <a:t>WELLNESS</a:t>
            </a:r>
            <a:r>
              <a:rPr lang="en-US" sz="2799" spc="97">
                <a:solidFill>
                  <a:srgbClr val="010101"/>
                </a:solidFill>
                <a:latin typeface="Montserrat Classic"/>
              </a:rPr>
              <a:t>: BEYOND DANCE, IT FOSTERS PHYSICAL FITNESS, MENTAL WELL-BEING, AND HEALTHY LIFESTYLES.</a:t>
            </a:r>
          </a:p>
          <a:p>
            <a:pPr algn="just" marL="604519" indent="-302260" lvl="1">
              <a:lnSpc>
                <a:spcPts val="3863"/>
              </a:lnSpc>
              <a:buFont typeface="Arial"/>
              <a:buChar char="•"/>
            </a:pPr>
            <a:r>
              <a:rPr lang="en-US" sz="2799" spc="97">
                <a:solidFill>
                  <a:srgbClr val="010101"/>
                </a:solidFill>
                <a:latin typeface="Montserrat Classic Bold"/>
              </a:rPr>
              <a:t>INFLUENCE</a:t>
            </a:r>
            <a:r>
              <a:rPr lang="en-US" sz="2799" spc="97">
                <a:solidFill>
                  <a:srgbClr val="010101"/>
                </a:solidFill>
                <a:latin typeface="Montserrat Classic"/>
              </a:rPr>
              <a:t>: HIP-HOP'S IMPACT EXTENDS BEYOND DANCE FLOORS, SHAPING CULTURE, MUSIC, AND FASHION.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475841" y="0"/>
            <a:ext cx="9144000" cy="10287000"/>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0" t="0" r="-12500" b="0"/>
              </a:stretch>
            </a:blipFill>
          </p:spPr>
        </p:sp>
      </p:grpSp>
      <p:grpSp>
        <p:nvGrpSpPr>
          <p:cNvPr name="Group 7" id="7"/>
          <p:cNvGrpSpPr/>
          <p:nvPr/>
        </p:nvGrpSpPr>
        <p:grpSpPr>
          <a:xfrm rot="0">
            <a:off x="-3950263" y="471239"/>
            <a:ext cx="15859325" cy="2258023"/>
            <a:chOff x="0" y="0"/>
            <a:chExt cx="1537211" cy="218865"/>
          </a:xfrm>
        </p:grpSpPr>
        <p:sp>
          <p:nvSpPr>
            <p:cNvPr name="Freeform 8" id="8"/>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a:noFill/>
            </a:ln>
          </p:spPr>
        </p:sp>
        <p:sp>
          <p:nvSpPr>
            <p:cNvPr name="TextBox 9" id="9"/>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720107" y="3193155"/>
            <a:ext cx="11709635" cy="4787146"/>
          </a:xfrm>
          <a:prstGeom prst="rect">
            <a:avLst/>
          </a:prstGeom>
        </p:spPr>
        <p:txBody>
          <a:bodyPr anchor="t" rtlCol="false" tIns="0" lIns="0" bIns="0" rIns="0">
            <a:spAutoFit/>
          </a:bodyPr>
          <a:lstStyle/>
          <a:p>
            <a:pPr algn="l" marL="0" indent="0" lvl="0">
              <a:lnSpc>
                <a:spcPts val="5412"/>
              </a:lnSpc>
              <a:spcBef>
                <a:spcPct val="0"/>
              </a:spcBef>
            </a:pPr>
            <a:r>
              <a:rPr lang="en-US" sz="3921" spc="384">
                <a:solidFill>
                  <a:srgbClr val="231F20"/>
                </a:solidFill>
                <a:latin typeface="Montserrat Classic"/>
              </a:rPr>
              <a:t>Contemporary dance is a style of expressive dance that combines elements of several dance genres including modern, jazz, lyrical and classical ballet. Contemporary dancers strive to connect the mind and the body through fluid dance movements.</a:t>
            </a:r>
          </a:p>
        </p:txBody>
      </p:sp>
      <p:sp>
        <p:nvSpPr>
          <p:cNvPr name="TextBox 11" id="11"/>
          <p:cNvSpPr txBox="true"/>
          <p:nvPr/>
        </p:nvSpPr>
        <p:spPr>
          <a:xfrm rot="0">
            <a:off x="720107" y="356939"/>
            <a:ext cx="9362308" cy="2303621"/>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CONTEMPORARY DANCE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2"/>
            <a:stretch>
              <a:fillRect l="0" t="-86495" r="0" b="0"/>
            </a:stretch>
          </a:blipFill>
        </p:spPr>
      </p:sp>
      <p:grpSp>
        <p:nvGrpSpPr>
          <p:cNvPr name="Group 3" id="3"/>
          <p:cNvGrpSpPr>
            <a:grpSpLocks noChangeAspect="true"/>
          </p:cNvGrpSpPr>
          <p:nvPr/>
        </p:nvGrpSpPr>
        <p:grpSpPr>
          <a:xfrm rot="0">
            <a:off x="9046979" y="0"/>
            <a:ext cx="9241021" cy="10396149"/>
            <a:chOff x="0" y="0"/>
            <a:chExt cx="5370413" cy="6041715"/>
          </a:xfrm>
        </p:grpSpPr>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3"/>
              <a:stretch>
                <a:fillRect l="-34586" t="0" r="-34586" b="0"/>
              </a:stretch>
            </a:blipFill>
          </p:spPr>
        </p:sp>
      </p:grpSp>
      <p:grpSp>
        <p:nvGrpSpPr>
          <p:cNvPr name="Group 6" id="6"/>
          <p:cNvGrpSpPr/>
          <p:nvPr/>
        </p:nvGrpSpPr>
        <p:grpSpPr>
          <a:xfrm rot="0">
            <a:off x="-3950263" y="803081"/>
            <a:ext cx="15859325" cy="2258023"/>
            <a:chOff x="0" y="0"/>
            <a:chExt cx="1537211" cy="218865"/>
          </a:xfrm>
        </p:grpSpPr>
        <p:sp>
          <p:nvSpPr>
            <p:cNvPr name="Freeform 7" id="7"/>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a:noFill/>
            </a:ln>
          </p:spPr>
        </p:sp>
        <p:sp>
          <p:nvSpPr>
            <p:cNvPr name="TextBox 8" id="8"/>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9" id="9"/>
          <p:cNvSpPr txBox="true"/>
          <p:nvPr/>
        </p:nvSpPr>
        <p:spPr>
          <a:xfrm rot="0">
            <a:off x="1715631" y="3662582"/>
            <a:ext cx="11141937" cy="5213917"/>
          </a:xfrm>
          <a:prstGeom prst="rect">
            <a:avLst/>
          </a:prstGeom>
        </p:spPr>
        <p:txBody>
          <a:bodyPr anchor="t" rtlCol="false" tIns="0" lIns="0" bIns="0" rIns="0">
            <a:spAutoFit/>
          </a:bodyPr>
          <a:lstStyle/>
          <a:p>
            <a:pPr algn="l" marL="0" indent="0" lvl="0">
              <a:lnSpc>
                <a:spcPts val="4624"/>
              </a:lnSpc>
              <a:spcBef>
                <a:spcPct val="0"/>
              </a:spcBef>
            </a:pPr>
            <a:r>
              <a:rPr lang="en-US" sz="3351" spc="328">
                <a:solidFill>
                  <a:srgbClr val="231F20"/>
                </a:solidFill>
                <a:latin typeface="Montserrat Classic"/>
              </a:rPr>
              <a:t>Welcome to an exploration of one of the most influential and dynamic dance styles of our time – hip-hop dance. Originating in the vibrant streets of the </a:t>
            </a:r>
            <a:r>
              <a:rPr lang="en-US" sz="3351" spc="328">
                <a:solidFill>
                  <a:srgbClr val="231F20"/>
                </a:solidFill>
                <a:latin typeface="Montserrat Classic Bold"/>
              </a:rPr>
              <a:t>Bronx, New York City, during the 1970s</a:t>
            </a:r>
            <a:r>
              <a:rPr lang="en-US" sz="3351" spc="328">
                <a:solidFill>
                  <a:srgbClr val="231F20"/>
                </a:solidFill>
                <a:latin typeface="Montserrat Classic"/>
              </a:rPr>
              <a:t>, hip-hop dance has transformed from a local movement into a global cultural phenomenon that continues to captivate and inspire people of all ages and backgrounds.</a:t>
            </a:r>
          </a:p>
        </p:txBody>
      </p:sp>
      <p:sp>
        <p:nvSpPr>
          <p:cNvPr name="TextBox 10" id="10"/>
          <p:cNvSpPr txBox="true"/>
          <p:nvPr/>
        </p:nvSpPr>
        <p:spPr>
          <a:xfrm rot="0">
            <a:off x="1715631" y="1308919"/>
            <a:ext cx="7620141"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544757"/>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828800" y="1028700"/>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a:noFill/>
            </a:ln>
          </p:spPr>
        </p:sp>
        <p:sp>
          <p:nvSpPr>
            <p:cNvPr name="TextBox 5" id="5"/>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430634" y="4745267"/>
            <a:ext cx="993677" cy="858990"/>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62329" y="0"/>
                  </a:moveTo>
                  <a:lnTo>
                    <a:pt x="131554" y="0"/>
                  </a:lnTo>
                  <a:cubicBezTo>
                    <a:pt x="165977" y="0"/>
                    <a:pt x="193883" y="27906"/>
                    <a:pt x="193883" y="62329"/>
                  </a:cubicBezTo>
                  <a:lnTo>
                    <a:pt x="193883" y="105274"/>
                  </a:lnTo>
                  <a:cubicBezTo>
                    <a:pt x="193883" y="139698"/>
                    <a:pt x="165977" y="167603"/>
                    <a:pt x="131554" y="167603"/>
                  </a:cubicBezTo>
                  <a:lnTo>
                    <a:pt x="62329" y="167603"/>
                  </a:lnTo>
                  <a:cubicBezTo>
                    <a:pt x="45799" y="167603"/>
                    <a:pt x="29945" y="161037"/>
                    <a:pt x="18256" y="149348"/>
                  </a:cubicBezTo>
                  <a:cubicBezTo>
                    <a:pt x="6567" y="137658"/>
                    <a:pt x="0" y="121805"/>
                    <a:pt x="0" y="105274"/>
                  </a:cubicBezTo>
                  <a:lnTo>
                    <a:pt x="0" y="62329"/>
                  </a:lnTo>
                  <a:cubicBezTo>
                    <a:pt x="0" y="27906"/>
                    <a:pt x="27906" y="0"/>
                    <a:pt x="62329" y="0"/>
                  </a:cubicBezTo>
                  <a:close/>
                </a:path>
              </a:pathLst>
            </a:custGeom>
            <a:solidFill>
              <a:srgbClr val="1A1A1A"/>
            </a:solidFill>
          </p:spPr>
        </p:sp>
        <p:sp>
          <p:nvSpPr>
            <p:cNvPr name="TextBox 8" id="8"/>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grpSp>
        <p:nvGrpSpPr>
          <p:cNvPr name="Group 9" id="9"/>
          <p:cNvGrpSpPr/>
          <p:nvPr/>
        </p:nvGrpSpPr>
        <p:grpSpPr>
          <a:xfrm rot="0">
            <a:off x="916860" y="3148979"/>
            <a:ext cx="5689104" cy="275488"/>
            <a:chOff x="0" y="0"/>
            <a:chExt cx="4519796" cy="218865"/>
          </a:xfrm>
        </p:grpSpPr>
        <p:sp>
          <p:nvSpPr>
            <p:cNvPr name="Freeform 10" id="10"/>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a:noFill/>
            </a:ln>
          </p:spPr>
        </p:sp>
        <p:sp>
          <p:nvSpPr>
            <p:cNvPr name="TextBox 11" id="11"/>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430634" y="6906737"/>
            <a:ext cx="993677" cy="894695"/>
            <a:chOff x="0" y="0"/>
            <a:chExt cx="193883" cy="174570"/>
          </a:xfrm>
        </p:grpSpPr>
        <p:sp>
          <p:nvSpPr>
            <p:cNvPr name="Freeform 13" id="13"/>
            <p:cNvSpPr/>
            <p:nvPr/>
          </p:nvSpPr>
          <p:spPr>
            <a:xfrm flipH="false" flipV="false" rot="0">
              <a:off x="0" y="0"/>
              <a:ext cx="193883" cy="174570"/>
            </a:xfrm>
            <a:custGeom>
              <a:avLst/>
              <a:gdLst/>
              <a:ahLst/>
              <a:cxnLst/>
              <a:rect r="r" b="b" t="t" l="l"/>
              <a:pathLst>
                <a:path h="174570" w="193883">
                  <a:moveTo>
                    <a:pt x="62329" y="0"/>
                  </a:moveTo>
                  <a:lnTo>
                    <a:pt x="131554" y="0"/>
                  </a:lnTo>
                  <a:cubicBezTo>
                    <a:pt x="165977" y="0"/>
                    <a:pt x="193883" y="27906"/>
                    <a:pt x="193883" y="62329"/>
                  </a:cubicBezTo>
                  <a:lnTo>
                    <a:pt x="193883" y="112241"/>
                  </a:lnTo>
                  <a:cubicBezTo>
                    <a:pt x="193883" y="128771"/>
                    <a:pt x="187316" y="144625"/>
                    <a:pt x="175627" y="156314"/>
                  </a:cubicBezTo>
                  <a:cubicBezTo>
                    <a:pt x="163938" y="168003"/>
                    <a:pt x="148085" y="174570"/>
                    <a:pt x="131554" y="174570"/>
                  </a:cubicBezTo>
                  <a:lnTo>
                    <a:pt x="62329" y="174570"/>
                  </a:lnTo>
                  <a:cubicBezTo>
                    <a:pt x="27906" y="174570"/>
                    <a:pt x="0" y="146664"/>
                    <a:pt x="0" y="112241"/>
                  </a:cubicBezTo>
                  <a:lnTo>
                    <a:pt x="0" y="62329"/>
                  </a:lnTo>
                  <a:cubicBezTo>
                    <a:pt x="0" y="27906"/>
                    <a:pt x="27906" y="0"/>
                    <a:pt x="62329" y="0"/>
                  </a:cubicBezTo>
                  <a:close/>
                </a:path>
              </a:pathLst>
            </a:custGeom>
            <a:solidFill>
              <a:srgbClr val="1A1A1A"/>
            </a:solidFill>
          </p:spPr>
        </p:sp>
        <p:sp>
          <p:nvSpPr>
            <p:cNvPr name="TextBox 14" id="14"/>
            <p:cNvSpPr txBox="true"/>
            <p:nvPr/>
          </p:nvSpPr>
          <p:spPr>
            <a:xfrm>
              <a:off x="0" y="-66675"/>
              <a:ext cx="812800" cy="87947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grpSp>
        <p:nvGrpSpPr>
          <p:cNvPr name="Group 15" id="15"/>
          <p:cNvGrpSpPr/>
          <p:nvPr/>
        </p:nvGrpSpPr>
        <p:grpSpPr>
          <a:xfrm rot="0">
            <a:off x="12085550" y="-131220"/>
            <a:ext cx="9534019" cy="1112295"/>
            <a:chOff x="0" y="0"/>
            <a:chExt cx="1876002" cy="218865"/>
          </a:xfrm>
        </p:grpSpPr>
        <p:sp>
          <p:nvSpPr>
            <p:cNvPr name="Freeform 16" id="16"/>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a:noFill/>
            </a:ln>
          </p:spPr>
        </p:sp>
        <p:sp>
          <p:nvSpPr>
            <p:cNvPr name="TextBox 17" id="17"/>
            <p:cNvSpPr txBox="true"/>
            <p:nvPr/>
          </p:nvSpPr>
          <p:spPr>
            <a:xfrm>
              <a:off x="101600" y="-19050"/>
              <a:ext cx="609600" cy="6286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8" id="18"/>
          <p:cNvSpPr/>
          <p:nvPr/>
        </p:nvSpPr>
        <p:spPr>
          <a:xfrm>
            <a:off x="-715490" y="962025"/>
            <a:ext cx="12921291" cy="0"/>
          </a:xfrm>
          <a:prstGeom prst="line">
            <a:avLst/>
          </a:prstGeom>
          <a:ln cap="flat" w="38100">
            <a:solidFill>
              <a:srgbClr val="000000"/>
            </a:solidFill>
            <a:prstDash val="solid"/>
            <a:headEnd type="none" len="sm" w="sm"/>
            <a:tailEnd type="none" len="sm" w="sm"/>
          </a:ln>
        </p:spPr>
      </p:sp>
      <p:pic>
        <p:nvPicPr>
          <p:cNvPr name="Picture 19" id="19"/>
          <p:cNvPicPr>
            <a:picLocks noChangeAspect="true"/>
          </p:cNvPicPr>
          <p:nvPr/>
        </p:nvPicPr>
        <p:blipFill>
          <a:blip r:embed="rId3"/>
          <a:srcRect l="0" t="0" r="0" b="0"/>
          <a:stretch>
            <a:fillRect/>
          </a:stretch>
        </p:blipFill>
        <p:spPr>
          <a:xfrm flipH="false" flipV="false" rot="0">
            <a:off x="9660623" y="424928"/>
            <a:ext cx="9744977" cy="9744977"/>
          </a:xfrm>
          <a:prstGeom prst="rect">
            <a:avLst/>
          </a:prstGeom>
        </p:spPr>
      </p:pic>
      <p:sp>
        <p:nvSpPr>
          <p:cNvPr name="TextBox 20" id="20"/>
          <p:cNvSpPr txBox="true"/>
          <p:nvPr/>
        </p:nvSpPr>
        <p:spPr>
          <a:xfrm rot="0">
            <a:off x="2638146" y="4697642"/>
            <a:ext cx="8567174" cy="1374159"/>
          </a:xfrm>
          <a:prstGeom prst="rect">
            <a:avLst/>
          </a:prstGeom>
        </p:spPr>
        <p:txBody>
          <a:bodyPr anchor="t" rtlCol="false" tIns="0" lIns="0" bIns="0" rIns="0">
            <a:spAutoFit/>
          </a:bodyPr>
          <a:lstStyle/>
          <a:p>
            <a:pPr algn="l">
              <a:lnSpc>
                <a:spcPts val="3744"/>
              </a:lnSpc>
              <a:spcBef>
                <a:spcPct val="0"/>
              </a:spcBef>
            </a:pPr>
            <a:r>
              <a:rPr lang="en-US" sz="2713" spc="265">
                <a:solidFill>
                  <a:srgbClr val="231F20"/>
                </a:solidFill>
                <a:latin typeface="Montserrat Light"/>
              </a:rPr>
              <a:t>Hip-hop dance: A vibrant and expressive street dance style originating from the Bronx, NYC, during the 1970s.</a:t>
            </a:r>
          </a:p>
        </p:txBody>
      </p:sp>
      <p:sp>
        <p:nvSpPr>
          <p:cNvPr name="TextBox 21" id="21"/>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DEFINING HIP-HOP DANCE</a:t>
            </a:r>
          </a:p>
        </p:txBody>
      </p:sp>
      <p:sp>
        <p:nvSpPr>
          <p:cNvPr name="TextBox 22" id="22"/>
          <p:cNvSpPr txBox="true"/>
          <p:nvPr/>
        </p:nvSpPr>
        <p:spPr>
          <a:xfrm rot="0">
            <a:off x="2638146" y="6859112"/>
            <a:ext cx="8567174" cy="1374159"/>
          </a:xfrm>
          <a:prstGeom prst="rect">
            <a:avLst/>
          </a:prstGeom>
        </p:spPr>
        <p:txBody>
          <a:bodyPr anchor="t" rtlCol="false" tIns="0" lIns="0" bIns="0" rIns="0">
            <a:spAutoFit/>
          </a:bodyPr>
          <a:lstStyle/>
          <a:p>
            <a:pPr algn="l" marL="0" indent="0" lvl="0">
              <a:lnSpc>
                <a:spcPts val="3744"/>
              </a:lnSpc>
              <a:spcBef>
                <a:spcPct val="0"/>
              </a:spcBef>
            </a:pPr>
            <a:r>
              <a:rPr lang="en-US" sz="2713" spc="265">
                <a:solidFill>
                  <a:srgbClr val="231F20"/>
                </a:solidFill>
                <a:latin typeface="Montserrat Light"/>
              </a:rPr>
              <a:t>A unique fusion of movement, rhythm, and storytelling that has evolved into a global cultural phenomenon.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2410"/>
          </a:xfrm>
          <a:prstGeom prst="rect">
            <a:avLst/>
          </a:prstGeom>
        </p:spPr>
      </p:pic>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11925" y="0"/>
                  </a:moveTo>
                  <a:lnTo>
                    <a:pt x="4262801" y="0"/>
                  </a:lnTo>
                  <a:cubicBezTo>
                    <a:pt x="4269387" y="0"/>
                    <a:pt x="4274726" y="5339"/>
                    <a:pt x="4274726" y="11925"/>
                  </a:cubicBezTo>
                  <a:lnTo>
                    <a:pt x="4274726" y="2155542"/>
                  </a:lnTo>
                  <a:cubicBezTo>
                    <a:pt x="4274726" y="2162128"/>
                    <a:pt x="4269387" y="2167467"/>
                    <a:pt x="4262801" y="2167467"/>
                  </a:cubicBezTo>
                  <a:lnTo>
                    <a:pt x="11925" y="2167467"/>
                  </a:lnTo>
                  <a:cubicBezTo>
                    <a:pt x="5339" y="2167467"/>
                    <a:pt x="0" y="2162128"/>
                    <a:pt x="0" y="2155542"/>
                  </a:cubicBezTo>
                  <a:lnTo>
                    <a:pt x="0" y="11925"/>
                  </a:lnTo>
                  <a:cubicBezTo>
                    <a:pt x="0" y="5339"/>
                    <a:pt x="5339" y="0"/>
                    <a:pt x="11925"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283048" y="2751482"/>
            <a:ext cx="3650165" cy="5658443"/>
            <a:chOff x="0" y="0"/>
            <a:chExt cx="812800" cy="1259993"/>
          </a:xfrm>
        </p:grpSpPr>
        <p:sp>
          <p:nvSpPr>
            <p:cNvPr name="Freeform 7" id="7"/>
            <p:cNvSpPr/>
            <p:nvPr/>
          </p:nvSpPr>
          <p:spPr>
            <a:xfrm flipH="false" flipV="false" rot="0">
              <a:off x="0" y="0"/>
              <a:ext cx="812800" cy="1259993"/>
            </a:xfrm>
            <a:custGeom>
              <a:avLst/>
              <a:gdLst/>
              <a:ahLst/>
              <a:cxnLst/>
              <a:rect r="r" b="b" t="t" l="l"/>
              <a:pathLst>
                <a:path h="1259993" w="812800">
                  <a:moveTo>
                    <a:pt x="42420" y="0"/>
                  </a:moveTo>
                  <a:lnTo>
                    <a:pt x="770380" y="0"/>
                  </a:lnTo>
                  <a:cubicBezTo>
                    <a:pt x="781631" y="0"/>
                    <a:pt x="792420" y="4469"/>
                    <a:pt x="800376" y="12424"/>
                  </a:cubicBezTo>
                  <a:cubicBezTo>
                    <a:pt x="808331" y="20380"/>
                    <a:pt x="812800" y="31169"/>
                    <a:pt x="812800" y="42420"/>
                  </a:cubicBezTo>
                  <a:lnTo>
                    <a:pt x="812800" y="1217573"/>
                  </a:lnTo>
                  <a:cubicBezTo>
                    <a:pt x="812800" y="1228824"/>
                    <a:pt x="808331" y="1239613"/>
                    <a:pt x="800376" y="1247569"/>
                  </a:cubicBezTo>
                  <a:cubicBezTo>
                    <a:pt x="792420" y="1255524"/>
                    <a:pt x="781631" y="1259993"/>
                    <a:pt x="770380" y="1259993"/>
                  </a:cubicBezTo>
                  <a:lnTo>
                    <a:pt x="42420" y="1259993"/>
                  </a:lnTo>
                  <a:cubicBezTo>
                    <a:pt x="31169" y="1259993"/>
                    <a:pt x="20380" y="1255524"/>
                    <a:pt x="12424" y="1247569"/>
                  </a:cubicBezTo>
                  <a:cubicBezTo>
                    <a:pt x="4469" y="1239613"/>
                    <a:pt x="0" y="1228824"/>
                    <a:pt x="0" y="1217573"/>
                  </a:cubicBezTo>
                  <a:lnTo>
                    <a:pt x="0" y="42420"/>
                  </a:lnTo>
                  <a:cubicBezTo>
                    <a:pt x="0" y="31169"/>
                    <a:pt x="4469" y="20380"/>
                    <a:pt x="12424" y="12424"/>
                  </a:cubicBezTo>
                  <a:cubicBezTo>
                    <a:pt x="20380" y="4469"/>
                    <a:pt x="31169" y="0"/>
                    <a:pt x="42420" y="0"/>
                  </a:cubicBezTo>
                  <a:close/>
                </a:path>
              </a:pathLst>
            </a:custGeom>
            <a:solidFill>
              <a:srgbClr val="000000">
                <a:alpha val="0"/>
              </a:srgbClr>
            </a:solidFill>
            <a:ln w="57150">
              <a:solidFill>
                <a:srgbClr val="000000"/>
              </a:solidFill>
            </a:ln>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79027" y="5378296"/>
            <a:ext cx="3650165" cy="600405"/>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Complex Footwork</a:t>
              </a:r>
            </a:p>
          </p:txBody>
        </p:sp>
      </p:grpSp>
      <p:grpSp>
        <p:nvGrpSpPr>
          <p:cNvPr name="Group 12" id="12"/>
          <p:cNvGrpSpPr/>
          <p:nvPr/>
        </p:nvGrpSpPr>
        <p:grpSpPr>
          <a:xfrm rot="0">
            <a:off x="5310192" y="2751482"/>
            <a:ext cx="3650165" cy="5658443"/>
            <a:chOff x="0" y="0"/>
            <a:chExt cx="812800" cy="1259993"/>
          </a:xfrm>
        </p:grpSpPr>
        <p:sp>
          <p:nvSpPr>
            <p:cNvPr name="Freeform 13" id="13"/>
            <p:cNvSpPr/>
            <p:nvPr/>
          </p:nvSpPr>
          <p:spPr>
            <a:xfrm flipH="false" flipV="false" rot="0">
              <a:off x="0" y="0"/>
              <a:ext cx="812800" cy="1259993"/>
            </a:xfrm>
            <a:custGeom>
              <a:avLst/>
              <a:gdLst/>
              <a:ahLst/>
              <a:cxnLst/>
              <a:rect r="r" b="b" t="t" l="l"/>
              <a:pathLst>
                <a:path h="1259993" w="812800">
                  <a:moveTo>
                    <a:pt x="42420" y="0"/>
                  </a:moveTo>
                  <a:lnTo>
                    <a:pt x="770380" y="0"/>
                  </a:lnTo>
                  <a:cubicBezTo>
                    <a:pt x="781631" y="0"/>
                    <a:pt x="792420" y="4469"/>
                    <a:pt x="800376" y="12424"/>
                  </a:cubicBezTo>
                  <a:cubicBezTo>
                    <a:pt x="808331" y="20380"/>
                    <a:pt x="812800" y="31169"/>
                    <a:pt x="812800" y="42420"/>
                  </a:cubicBezTo>
                  <a:lnTo>
                    <a:pt x="812800" y="1217573"/>
                  </a:lnTo>
                  <a:cubicBezTo>
                    <a:pt x="812800" y="1228824"/>
                    <a:pt x="808331" y="1239613"/>
                    <a:pt x="800376" y="1247569"/>
                  </a:cubicBezTo>
                  <a:cubicBezTo>
                    <a:pt x="792420" y="1255524"/>
                    <a:pt x="781631" y="1259993"/>
                    <a:pt x="770380" y="1259993"/>
                  </a:cubicBezTo>
                  <a:lnTo>
                    <a:pt x="42420" y="1259993"/>
                  </a:lnTo>
                  <a:cubicBezTo>
                    <a:pt x="31169" y="1259993"/>
                    <a:pt x="20380" y="1255524"/>
                    <a:pt x="12424" y="1247569"/>
                  </a:cubicBezTo>
                  <a:cubicBezTo>
                    <a:pt x="4469" y="1239613"/>
                    <a:pt x="0" y="1228824"/>
                    <a:pt x="0" y="1217573"/>
                  </a:cubicBezTo>
                  <a:lnTo>
                    <a:pt x="0" y="42420"/>
                  </a:lnTo>
                  <a:cubicBezTo>
                    <a:pt x="0" y="31169"/>
                    <a:pt x="4469" y="20380"/>
                    <a:pt x="12424" y="12424"/>
                  </a:cubicBezTo>
                  <a:cubicBezTo>
                    <a:pt x="20380" y="4469"/>
                    <a:pt x="31169" y="0"/>
                    <a:pt x="42420" y="0"/>
                  </a:cubicBezTo>
                  <a:close/>
                </a:path>
              </a:pathLst>
            </a:custGeom>
            <a:solidFill>
              <a:srgbClr val="000000">
                <a:alpha val="0"/>
              </a:srgbClr>
            </a:solidFill>
            <a:ln w="57150">
              <a:solidFill>
                <a:srgbClr val="000000"/>
              </a:solidFill>
            </a:ln>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310192" y="5378296"/>
            <a:ext cx="3650165" cy="600405"/>
            <a:chOff x="0" y="0"/>
            <a:chExt cx="812800" cy="133695"/>
          </a:xfrm>
        </p:grpSpPr>
        <p:sp>
          <p:nvSpPr>
            <p:cNvPr name="Freeform 16" id="16"/>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High Energy </a:t>
              </a:r>
            </a:p>
          </p:txBody>
        </p:sp>
      </p:grpSp>
      <p:grpSp>
        <p:nvGrpSpPr>
          <p:cNvPr name="Group 18" id="18"/>
          <p:cNvGrpSpPr/>
          <p:nvPr/>
        </p:nvGrpSpPr>
        <p:grpSpPr>
          <a:xfrm rot="0">
            <a:off x="9332133" y="2751482"/>
            <a:ext cx="3650165" cy="5658443"/>
            <a:chOff x="0" y="0"/>
            <a:chExt cx="812800" cy="1259993"/>
          </a:xfrm>
        </p:grpSpPr>
        <p:sp>
          <p:nvSpPr>
            <p:cNvPr name="Freeform 19" id="19"/>
            <p:cNvSpPr/>
            <p:nvPr/>
          </p:nvSpPr>
          <p:spPr>
            <a:xfrm flipH="false" flipV="false" rot="0">
              <a:off x="0" y="0"/>
              <a:ext cx="812800" cy="1259993"/>
            </a:xfrm>
            <a:custGeom>
              <a:avLst/>
              <a:gdLst/>
              <a:ahLst/>
              <a:cxnLst/>
              <a:rect r="r" b="b" t="t" l="l"/>
              <a:pathLst>
                <a:path h="1259993" w="812800">
                  <a:moveTo>
                    <a:pt x="42420" y="0"/>
                  </a:moveTo>
                  <a:lnTo>
                    <a:pt x="770380" y="0"/>
                  </a:lnTo>
                  <a:cubicBezTo>
                    <a:pt x="781631" y="0"/>
                    <a:pt x="792420" y="4469"/>
                    <a:pt x="800376" y="12424"/>
                  </a:cubicBezTo>
                  <a:cubicBezTo>
                    <a:pt x="808331" y="20380"/>
                    <a:pt x="812800" y="31169"/>
                    <a:pt x="812800" y="42420"/>
                  </a:cubicBezTo>
                  <a:lnTo>
                    <a:pt x="812800" y="1217573"/>
                  </a:lnTo>
                  <a:cubicBezTo>
                    <a:pt x="812800" y="1228824"/>
                    <a:pt x="808331" y="1239613"/>
                    <a:pt x="800376" y="1247569"/>
                  </a:cubicBezTo>
                  <a:cubicBezTo>
                    <a:pt x="792420" y="1255524"/>
                    <a:pt x="781631" y="1259993"/>
                    <a:pt x="770380" y="1259993"/>
                  </a:cubicBezTo>
                  <a:lnTo>
                    <a:pt x="42420" y="1259993"/>
                  </a:lnTo>
                  <a:cubicBezTo>
                    <a:pt x="31169" y="1259993"/>
                    <a:pt x="20380" y="1255524"/>
                    <a:pt x="12424" y="1247569"/>
                  </a:cubicBezTo>
                  <a:cubicBezTo>
                    <a:pt x="4469" y="1239613"/>
                    <a:pt x="0" y="1228824"/>
                    <a:pt x="0" y="1217573"/>
                  </a:cubicBezTo>
                  <a:lnTo>
                    <a:pt x="0" y="42420"/>
                  </a:lnTo>
                  <a:cubicBezTo>
                    <a:pt x="0" y="31169"/>
                    <a:pt x="4469" y="20380"/>
                    <a:pt x="12424" y="12424"/>
                  </a:cubicBezTo>
                  <a:cubicBezTo>
                    <a:pt x="20380" y="4469"/>
                    <a:pt x="31169" y="0"/>
                    <a:pt x="42420" y="0"/>
                  </a:cubicBezTo>
                  <a:close/>
                </a:path>
              </a:pathLst>
            </a:custGeom>
            <a:solidFill>
              <a:srgbClr val="000000">
                <a:alpha val="0"/>
              </a:srgbClr>
            </a:solidFill>
            <a:ln w="57150">
              <a:solidFill>
                <a:srgbClr val="000000"/>
              </a:solidFill>
            </a:ln>
          </p:spPr>
        </p:sp>
        <p:sp>
          <p:nvSpPr>
            <p:cNvPr name="TextBox 20" id="2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9331983" y="5378296"/>
            <a:ext cx="3650165" cy="600405"/>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Requires Attitude</a:t>
              </a:r>
            </a:p>
          </p:txBody>
        </p:sp>
      </p:grpSp>
      <p:grpSp>
        <p:nvGrpSpPr>
          <p:cNvPr name="Group 24" id="24"/>
          <p:cNvGrpSpPr/>
          <p:nvPr/>
        </p:nvGrpSpPr>
        <p:grpSpPr>
          <a:xfrm rot="0">
            <a:off x="13359278" y="2751482"/>
            <a:ext cx="3650165" cy="5658443"/>
            <a:chOff x="0" y="0"/>
            <a:chExt cx="812800" cy="1259993"/>
          </a:xfrm>
        </p:grpSpPr>
        <p:sp>
          <p:nvSpPr>
            <p:cNvPr name="Freeform 25" id="25"/>
            <p:cNvSpPr/>
            <p:nvPr/>
          </p:nvSpPr>
          <p:spPr>
            <a:xfrm flipH="false" flipV="false" rot="0">
              <a:off x="0" y="0"/>
              <a:ext cx="812800" cy="1259993"/>
            </a:xfrm>
            <a:custGeom>
              <a:avLst/>
              <a:gdLst/>
              <a:ahLst/>
              <a:cxnLst/>
              <a:rect r="r" b="b" t="t" l="l"/>
              <a:pathLst>
                <a:path h="1259993" w="812800">
                  <a:moveTo>
                    <a:pt x="42420" y="0"/>
                  </a:moveTo>
                  <a:lnTo>
                    <a:pt x="770380" y="0"/>
                  </a:lnTo>
                  <a:cubicBezTo>
                    <a:pt x="781631" y="0"/>
                    <a:pt x="792420" y="4469"/>
                    <a:pt x="800376" y="12424"/>
                  </a:cubicBezTo>
                  <a:cubicBezTo>
                    <a:pt x="808331" y="20380"/>
                    <a:pt x="812800" y="31169"/>
                    <a:pt x="812800" y="42420"/>
                  </a:cubicBezTo>
                  <a:lnTo>
                    <a:pt x="812800" y="1217573"/>
                  </a:lnTo>
                  <a:cubicBezTo>
                    <a:pt x="812800" y="1228824"/>
                    <a:pt x="808331" y="1239613"/>
                    <a:pt x="800376" y="1247569"/>
                  </a:cubicBezTo>
                  <a:cubicBezTo>
                    <a:pt x="792420" y="1255524"/>
                    <a:pt x="781631" y="1259993"/>
                    <a:pt x="770380" y="1259993"/>
                  </a:cubicBezTo>
                  <a:lnTo>
                    <a:pt x="42420" y="1259993"/>
                  </a:lnTo>
                  <a:cubicBezTo>
                    <a:pt x="31169" y="1259993"/>
                    <a:pt x="20380" y="1255524"/>
                    <a:pt x="12424" y="1247569"/>
                  </a:cubicBezTo>
                  <a:cubicBezTo>
                    <a:pt x="4469" y="1239613"/>
                    <a:pt x="0" y="1228824"/>
                    <a:pt x="0" y="1217573"/>
                  </a:cubicBezTo>
                  <a:lnTo>
                    <a:pt x="0" y="42420"/>
                  </a:lnTo>
                  <a:cubicBezTo>
                    <a:pt x="0" y="31169"/>
                    <a:pt x="4469" y="20380"/>
                    <a:pt x="12424" y="12424"/>
                  </a:cubicBezTo>
                  <a:cubicBezTo>
                    <a:pt x="20380" y="4469"/>
                    <a:pt x="31169" y="0"/>
                    <a:pt x="42420" y="0"/>
                  </a:cubicBezTo>
                  <a:close/>
                </a:path>
              </a:pathLst>
            </a:custGeom>
            <a:solidFill>
              <a:srgbClr val="000000">
                <a:alpha val="0"/>
              </a:srgbClr>
            </a:solidFill>
            <a:ln w="57150">
              <a:solidFill>
                <a:srgbClr val="000000"/>
              </a:solidFill>
            </a:ln>
          </p:spPr>
        </p:sp>
        <p:sp>
          <p:nvSpPr>
            <p:cNvPr name="TextBox 26" id="2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3353774" y="5378296"/>
            <a:ext cx="3650165" cy="600405"/>
            <a:chOff x="0" y="0"/>
            <a:chExt cx="812800" cy="133695"/>
          </a:xfrm>
        </p:grpSpPr>
        <p:sp>
          <p:nvSpPr>
            <p:cNvPr name="Freeform 28" id="28"/>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9" id="29"/>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Highly Versatile</a:t>
              </a:r>
            </a:p>
          </p:txBody>
        </p:sp>
      </p:grpSp>
      <p:pic>
        <p:nvPicPr>
          <p:cNvPr name="Picture 30" id="30"/>
          <p:cNvPicPr>
            <a:picLocks noChangeAspect="true"/>
          </p:cNvPicPr>
          <p:nvPr/>
        </p:nvPicPr>
        <p:blipFill>
          <a:blip r:embed="rId5"/>
          <a:srcRect l="0" t="0" r="0" b="0"/>
          <a:stretch>
            <a:fillRect/>
          </a:stretch>
        </p:blipFill>
        <p:spPr>
          <a:xfrm flipH="false" flipV="false" rot="0">
            <a:off x="9795307" y="3044866"/>
            <a:ext cx="2723517" cy="1950849"/>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0">
            <a:off x="5891152" y="2751482"/>
            <a:ext cx="2483042" cy="2483042"/>
          </a:xfrm>
          <a:prstGeom prst="rect">
            <a:avLst/>
          </a:prstGeom>
        </p:spPr>
      </p:pic>
      <p:pic>
        <p:nvPicPr>
          <p:cNvPr name="Picture 32" id="32"/>
          <p:cNvPicPr>
            <a:picLocks noChangeAspect="true"/>
          </p:cNvPicPr>
          <p:nvPr/>
        </p:nvPicPr>
        <p:blipFill>
          <a:blip r:embed="rId7"/>
          <a:srcRect l="0" t="0" r="0" b="0"/>
          <a:stretch>
            <a:fillRect/>
          </a:stretch>
        </p:blipFill>
        <p:spPr>
          <a:xfrm flipH="false" flipV="false" rot="0">
            <a:off x="1973673" y="2744663"/>
            <a:ext cx="2260872" cy="2633633"/>
          </a:xfrm>
          <a:prstGeom prst="rect">
            <a:avLst/>
          </a:prstGeom>
        </p:spPr>
      </p:pic>
      <p:pic>
        <p:nvPicPr>
          <p:cNvPr name="Picture 33" id="33"/>
          <p:cNvPicPr>
            <a:picLocks noChangeAspect="true"/>
          </p:cNvPicPr>
          <p:nvPr/>
        </p:nvPicPr>
        <p:blipFill>
          <a:blip r:embed="rId8"/>
          <a:srcRect l="0" t="0" r="0" b="0"/>
          <a:stretch>
            <a:fillRect/>
          </a:stretch>
        </p:blipFill>
        <p:spPr>
          <a:xfrm flipH="false" flipV="false" rot="0">
            <a:off x="14378722" y="2824828"/>
            <a:ext cx="1611276" cy="2336350"/>
          </a:xfrm>
          <a:prstGeom prst="rect">
            <a:avLst/>
          </a:prstGeom>
        </p:spPr>
      </p:pic>
      <p:sp>
        <p:nvSpPr>
          <p:cNvPr name="TextBox 34" id="34"/>
          <p:cNvSpPr txBox="true"/>
          <p:nvPr/>
        </p:nvSpPr>
        <p:spPr>
          <a:xfrm rot="0">
            <a:off x="1280802" y="1274147"/>
            <a:ext cx="15726395" cy="943935"/>
          </a:xfrm>
          <a:prstGeom prst="rect">
            <a:avLst/>
          </a:prstGeom>
        </p:spPr>
        <p:txBody>
          <a:bodyPr anchor="t" rtlCol="false" tIns="0" lIns="0" bIns="0" rIns="0">
            <a:spAutoFit/>
          </a:bodyPr>
          <a:lstStyle/>
          <a:p>
            <a:pPr algn="ctr" marL="0" indent="0" lvl="0">
              <a:lnSpc>
                <a:spcPts val="7630"/>
              </a:lnSpc>
              <a:spcBef>
                <a:spcPct val="0"/>
              </a:spcBef>
            </a:pPr>
            <a:r>
              <a:rPr lang="en-US" sz="5529" spc="44">
                <a:solidFill>
                  <a:srgbClr val="010101"/>
                </a:solidFill>
                <a:latin typeface="Archivo Black"/>
              </a:rPr>
              <a:t>CHARACTERISTICS OF HIP-HOP DANCE</a:t>
            </a:r>
          </a:p>
        </p:txBody>
      </p:sp>
      <p:sp>
        <p:nvSpPr>
          <p:cNvPr name="TextBox 35" id="35"/>
          <p:cNvSpPr txBox="true"/>
          <p:nvPr/>
        </p:nvSpPr>
        <p:spPr>
          <a:xfrm rot="0">
            <a:off x="1279027" y="6085922"/>
            <a:ext cx="3650165" cy="2126524"/>
          </a:xfrm>
          <a:prstGeom prst="rect">
            <a:avLst/>
          </a:prstGeom>
        </p:spPr>
        <p:txBody>
          <a:bodyPr anchor="t" rtlCol="false" tIns="0" lIns="0" bIns="0" rIns="0">
            <a:spAutoFit/>
          </a:bodyPr>
          <a:lstStyle/>
          <a:p>
            <a:pPr algn="ctr" marL="0" indent="0" lvl="0">
              <a:lnSpc>
                <a:spcPts val="2465"/>
              </a:lnSpc>
              <a:spcBef>
                <a:spcPct val="0"/>
              </a:spcBef>
            </a:pPr>
            <a:r>
              <a:rPr lang="en-US" sz="1786" spc="175">
                <a:solidFill>
                  <a:srgbClr val="231F20"/>
                </a:solidFill>
                <a:latin typeface="Montserrat Light"/>
              </a:rPr>
              <a:t>Hip-hop dance place high emphasis on the footwork of the artists. They use complex foot movements while following the energetic beat of hip-hop music.</a:t>
            </a:r>
          </a:p>
        </p:txBody>
      </p:sp>
      <p:sp>
        <p:nvSpPr>
          <p:cNvPr name="TextBox 36" id="36"/>
          <p:cNvSpPr txBox="true"/>
          <p:nvPr/>
        </p:nvSpPr>
        <p:spPr>
          <a:xfrm rot="0">
            <a:off x="5416977" y="5940601"/>
            <a:ext cx="3431391" cy="2579674"/>
          </a:xfrm>
          <a:prstGeom prst="rect">
            <a:avLst/>
          </a:prstGeom>
        </p:spPr>
        <p:txBody>
          <a:bodyPr anchor="t" rtlCol="false" tIns="0" lIns="0" bIns="0" rIns="0">
            <a:spAutoFit/>
          </a:bodyPr>
          <a:lstStyle/>
          <a:p>
            <a:pPr algn="ctr">
              <a:lnSpc>
                <a:spcPts val="2323"/>
              </a:lnSpc>
            </a:pPr>
            <a:r>
              <a:rPr lang="en-US" sz="1683" spc="165">
                <a:solidFill>
                  <a:srgbClr val="231F20"/>
                </a:solidFill>
                <a:latin typeface="Montserrat Light"/>
              </a:rPr>
              <a:t>Hip hop music comes with heavy beats and is suitable for quick-paced movements. It demands high stamina and endurance otherwise the dance will not look energetic and exciting.</a:t>
            </a:r>
          </a:p>
          <a:p>
            <a:pPr algn="ctr" marL="0" indent="0" lvl="0">
              <a:lnSpc>
                <a:spcPts val="2323"/>
              </a:lnSpc>
              <a:spcBef>
                <a:spcPct val="0"/>
              </a:spcBef>
            </a:pPr>
          </a:p>
        </p:txBody>
      </p:sp>
      <p:sp>
        <p:nvSpPr>
          <p:cNvPr name="TextBox 37" id="37"/>
          <p:cNvSpPr txBox="true"/>
          <p:nvPr/>
        </p:nvSpPr>
        <p:spPr>
          <a:xfrm rot="0">
            <a:off x="9547397" y="6321601"/>
            <a:ext cx="3219638" cy="1518163"/>
          </a:xfrm>
          <a:prstGeom prst="rect">
            <a:avLst/>
          </a:prstGeom>
        </p:spPr>
        <p:txBody>
          <a:bodyPr anchor="t" rtlCol="false" tIns="0" lIns="0" bIns="0" rIns="0">
            <a:spAutoFit/>
          </a:bodyPr>
          <a:lstStyle/>
          <a:p>
            <a:pPr algn="ctr" marL="0" indent="0" lvl="0">
              <a:lnSpc>
                <a:spcPts val="2465"/>
              </a:lnSpc>
              <a:spcBef>
                <a:spcPct val="0"/>
              </a:spcBef>
            </a:pPr>
            <a:r>
              <a:rPr lang="en-US" sz="1786" spc="175">
                <a:solidFill>
                  <a:srgbClr val="231F20"/>
                </a:solidFill>
                <a:latin typeface="Montserrat Light"/>
              </a:rPr>
              <a:t>Hip hop dancers always stay in style and carry a particular attitude. They are full of confidence and boldness.</a:t>
            </a:r>
          </a:p>
        </p:txBody>
      </p:sp>
      <p:sp>
        <p:nvSpPr>
          <p:cNvPr name="TextBox 38" id="38"/>
          <p:cNvSpPr txBox="true"/>
          <p:nvPr/>
        </p:nvSpPr>
        <p:spPr>
          <a:xfrm rot="0">
            <a:off x="13446548" y="6014074"/>
            <a:ext cx="3464616" cy="2270220"/>
          </a:xfrm>
          <a:prstGeom prst="rect">
            <a:avLst/>
          </a:prstGeom>
        </p:spPr>
        <p:txBody>
          <a:bodyPr anchor="t" rtlCol="false" tIns="0" lIns="0" bIns="0" rIns="0">
            <a:spAutoFit/>
          </a:bodyPr>
          <a:lstStyle/>
          <a:p>
            <a:pPr algn="ctr" marL="0" indent="0" lvl="0">
              <a:lnSpc>
                <a:spcPts val="2300"/>
              </a:lnSpc>
              <a:spcBef>
                <a:spcPct val="0"/>
              </a:spcBef>
            </a:pPr>
            <a:r>
              <a:rPr lang="en-US" sz="1666" spc="163">
                <a:solidFill>
                  <a:srgbClr val="231F20"/>
                </a:solidFill>
                <a:latin typeface="Montserrat Light"/>
              </a:rPr>
              <a:t>Hip hop dance is a highly versatile form of dance. You can perform it with many people or rule the stage alone. Because of its popularity this dance can suit any age and fitness level.</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2410"/>
          </a:xfrm>
          <a:prstGeom prst="rect">
            <a:avLst/>
          </a:prstGeom>
        </p:spPr>
      </p:pic>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11925" y="0"/>
                  </a:moveTo>
                  <a:lnTo>
                    <a:pt x="4262801" y="0"/>
                  </a:lnTo>
                  <a:cubicBezTo>
                    <a:pt x="4269387" y="0"/>
                    <a:pt x="4274726" y="5339"/>
                    <a:pt x="4274726" y="11925"/>
                  </a:cubicBezTo>
                  <a:lnTo>
                    <a:pt x="4274726" y="2155542"/>
                  </a:lnTo>
                  <a:cubicBezTo>
                    <a:pt x="4274726" y="2162128"/>
                    <a:pt x="4269387" y="2167467"/>
                    <a:pt x="4262801" y="2167467"/>
                  </a:cubicBezTo>
                  <a:lnTo>
                    <a:pt x="11925" y="2167467"/>
                  </a:lnTo>
                  <a:cubicBezTo>
                    <a:pt x="5339" y="2167467"/>
                    <a:pt x="0" y="2162128"/>
                    <a:pt x="0" y="2155542"/>
                  </a:cubicBezTo>
                  <a:lnTo>
                    <a:pt x="0" y="11925"/>
                  </a:lnTo>
                  <a:cubicBezTo>
                    <a:pt x="0" y="5339"/>
                    <a:pt x="5339" y="0"/>
                    <a:pt x="11925"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283048" y="2751482"/>
            <a:ext cx="3650165" cy="5658443"/>
            <a:chOff x="0" y="0"/>
            <a:chExt cx="812800" cy="1259993"/>
          </a:xfrm>
        </p:grpSpPr>
        <p:sp>
          <p:nvSpPr>
            <p:cNvPr name="Freeform 7" id="7"/>
            <p:cNvSpPr/>
            <p:nvPr/>
          </p:nvSpPr>
          <p:spPr>
            <a:xfrm flipH="false" flipV="false" rot="0">
              <a:off x="0" y="0"/>
              <a:ext cx="812800" cy="1259993"/>
            </a:xfrm>
            <a:custGeom>
              <a:avLst/>
              <a:gdLst/>
              <a:ahLst/>
              <a:cxnLst/>
              <a:rect r="r" b="b" t="t" l="l"/>
              <a:pathLst>
                <a:path h="1259993" w="812800">
                  <a:moveTo>
                    <a:pt x="42420" y="0"/>
                  </a:moveTo>
                  <a:lnTo>
                    <a:pt x="770380" y="0"/>
                  </a:lnTo>
                  <a:cubicBezTo>
                    <a:pt x="781631" y="0"/>
                    <a:pt x="792420" y="4469"/>
                    <a:pt x="800376" y="12424"/>
                  </a:cubicBezTo>
                  <a:cubicBezTo>
                    <a:pt x="808331" y="20380"/>
                    <a:pt x="812800" y="31169"/>
                    <a:pt x="812800" y="42420"/>
                  </a:cubicBezTo>
                  <a:lnTo>
                    <a:pt x="812800" y="1217573"/>
                  </a:lnTo>
                  <a:cubicBezTo>
                    <a:pt x="812800" y="1228824"/>
                    <a:pt x="808331" y="1239613"/>
                    <a:pt x="800376" y="1247569"/>
                  </a:cubicBezTo>
                  <a:cubicBezTo>
                    <a:pt x="792420" y="1255524"/>
                    <a:pt x="781631" y="1259993"/>
                    <a:pt x="770380" y="1259993"/>
                  </a:cubicBezTo>
                  <a:lnTo>
                    <a:pt x="42420" y="1259993"/>
                  </a:lnTo>
                  <a:cubicBezTo>
                    <a:pt x="31169" y="1259993"/>
                    <a:pt x="20380" y="1255524"/>
                    <a:pt x="12424" y="1247569"/>
                  </a:cubicBezTo>
                  <a:cubicBezTo>
                    <a:pt x="4469" y="1239613"/>
                    <a:pt x="0" y="1228824"/>
                    <a:pt x="0" y="1217573"/>
                  </a:cubicBezTo>
                  <a:lnTo>
                    <a:pt x="0" y="42420"/>
                  </a:lnTo>
                  <a:cubicBezTo>
                    <a:pt x="0" y="31169"/>
                    <a:pt x="4469" y="20380"/>
                    <a:pt x="12424" y="12424"/>
                  </a:cubicBezTo>
                  <a:cubicBezTo>
                    <a:pt x="20380" y="4469"/>
                    <a:pt x="31169" y="0"/>
                    <a:pt x="42420" y="0"/>
                  </a:cubicBezTo>
                  <a:close/>
                </a:path>
              </a:pathLst>
            </a:custGeom>
            <a:solidFill>
              <a:srgbClr val="000000">
                <a:alpha val="0"/>
              </a:srgbClr>
            </a:solidFill>
            <a:ln w="57150">
              <a:solidFill>
                <a:srgbClr val="000000"/>
              </a:solidFill>
            </a:ln>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79027" y="6217556"/>
            <a:ext cx="3650165" cy="600405"/>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Isolation</a:t>
              </a:r>
            </a:p>
          </p:txBody>
        </p:sp>
      </p:grpSp>
      <p:grpSp>
        <p:nvGrpSpPr>
          <p:cNvPr name="Group 12" id="12"/>
          <p:cNvGrpSpPr/>
          <p:nvPr/>
        </p:nvGrpSpPr>
        <p:grpSpPr>
          <a:xfrm rot="0">
            <a:off x="5310192" y="2751482"/>
            <a:ext cx="3650165" cy="5658443"/>
            <a:chOff x="0" y="0"/>
            <a:chExt cx="812800" cy="1259993"/>
          </a:xfrm>
        </p:grpSpPr>
        <p:sp>
          <p:nvSpPr>
            <p:cNvPr name="Freeform 13" id="13"/>
            <p:cNvSpPr/>
            <p:nvPr/>
          </p:nvSpPr>
          <p:spPr>
            <a:xfrm flipH="false" flipV="false" rot="0">
              <a:off x="0" y="0"/>
              <a:ext cx="812800" cy="1259993"/>
            </a:xfrm>
            <a:custGeom>
              <a:avLst/>
              <a:gdLst/>
              <a:ahLst/>
              <a:cxnLst/>
              <a:rect r="r" b="b" t="t" l="l"/>
              <a:pathLst>
                <a:path h="1259993" w="812800">
                  <a:moveTo>
                    <a:pt x="42420" y="0"/>
                  </a:moveTo>
                  <a:lnTo>
                    <a:pt x="770380" y="0"/>
                  </a:lnTo>
                  <a:cubicBezTo>
                    <a:pt x="781631" y="0"/>
                    <a:pt x="792420" y="4469"/>
                    <a:pt x="800376" y="12424"/>
                  </a:cubicBezTo>
                  <a:cubicBezTo>
                    <a:pt x="808331" y="20380"/>
                    <a:pt x="812800" y="31169"/>
                    <a:pt x="812800" y="42420"/>
                  </a:cubicBezTo>
                  <a:lnTo>
                    <a:pt x="812800" y="1217573"/>
                  </a:lnTo>
                  <a:cubicBezTo>
                    <a:pt x="812800" y="1228824"/>
                    <a:pt x="808331" y="1239613"/>
                    <a:pt x="800376" y="1247569"/>
                  </a:cubicBezTo>
                  <a:cubicBezTo>
                    <a:pt x="792420" y="1255524"/>
                    <a:pt x="781631" y="1259993"/>
                    <a:pt x="770380" y="1259993"/>
                  </a:cubicBezTo>
                  <a:lnTo>
                    <a:pt x="42420" y="1259993"/>
                  </a:lnTo>
                  <a:cubicBezTo>
                    <a:pt x="31169" y="1259993"/>
                    <a:pt x="20380" y="1255524"/>
                    <a:pt x="12424" y="1247569"/>
                  </a:cubicBezTo>
                  <a:cubicBezTo>
                    <a:pt x="4469" y="1239613"/>
                    <a:pt x="0" y="1228824"/>
                    <a:pt x="0" y="1217573"/>
                  </a:cubicBezTo>
                  <a:lnTo>
                    <a:pt x="0" y="42420"/>
                  </a:lnTo>
                  <a:cubicBezTo>
                    <a:pt x="0" y="31169"/>
                    <a:pt x="4469" y="20380"/>
                    <a:pt x="12424" y="12424"/>
                  </a:cubicBezTo>
                  <a:cubicBezTo>
                    <a:pt x="20380" y="4469"/>
                    <a:pt x="31169" y="0"/>
                    <a:pt x="42420" y="0"/>
                  </a:cubicBezTo>
                  <a:close/>
                </a:path>
              </a:pathLst>
            </a:custGeom>
            <a:solidFill>
              <a:srgbClr val="000000">
                <a:alpha val="0"/>
              </a:srgbClr>
            </a:solidFill>
            <a:ln w="57150">
              <a:solidFill>
                <a:srgbClr val="000000"/>
              </a:solidFill>
            </a:ln>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310192" y="6217556"/>
            <a:ext cx="3650165" cy="600405"/>
            <a:chOff x="0" y="0"/>
            <a:chExt cx="812800" cy="133695"/>
          </a:xfrm>
        </p:grpSpPr>
        <p:sp>
          <p:nvSpPr>
            <p:cNvPr name="Freeform 16" id="16"/>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Groove</a:t>
              </a:r>
            </a:p>
          </p:txBody>
        </p:sp>
      </p:grpSp>
      <p:grpSp>
        <p:nvGrpSpPr>
          <p:cNvPr name="Group 18" id="18"/>
          <p:cNvGrpSpPr/>
          <p:nvPr/>
        </p:nvGrpSpPr>
        <p:grpSpPr>
          <a:xfrm rot="0">
            <a:off x="9332133" y="2751482"/>
            <a:ext cx="3650165" cy="5658443"/>
            <a:chOff x="0" y="0"/>
            <a:chExt cx="812800" cy="1259993"/>
          </a:xfrm>
        </p:grpSpPr>
        <p:sp>
          <p:nvSpPr>
            <p:cNvPr name="Freeform 19" id="19"/>
            <p:cNvSpPr/>
            <p:nvPr/>
          </p:nvSpPr>
          <p:spPr>
            <a:xfrm flipH="false" flipV="false" rot="0">
              <a:off x="0" y="0"/>
              <a:ext cx="812800" cy="1259993"/>
            </a:xfrm>
            <a:custGeom>
              <a:avLst/>
              <a:gdLst/>
              <a:ahLst/>
              <a:cxnLst/>
              <a:rect r="r" b="b" t="t" l="l"/>
              <a:pathLst>
                <a:path h="1259993" w="812800">
                  <a:moveTo>
                    <a:pt x="42420" y="0"/>
                  </a:moveTo>
                  <a:lnTo>
                    <a:pt x="770380" y="0"/>
                  </a:lnTo>
                  <a:cubicBezTo>
                    <a:pt x="781631" y="0"/>
                    <a:pt x="792420" y="4469"/>
                    <a:pt x="800376" y="12424"/>
                  </a:cubicBezTo>
                  <a:cubicBezTo>
                    <a:pt x="808331" y="20380"/>
                    <a:pt x="812800" y="31169"/>
                    <a:pt x="812800" y="42420"/>
                  </a:cubicBezTo>
                  <a:lnTo>
                    <a:pt x="812800" y="1217573"/>
                  </a:lnTo>
                  <a:cubicBezTo>
                    <a:pt x="812800" y="1228824"/>
                    <a:pt x="808331" y="1239613"/>
                    <a:pt x="800376" y="1247569"/>
                  </a:cubicBezTo>
                  <a:cubicBezTo>
                    <a:pt x="792420" y="1255524"/>
                    <a:pt x="781631" y="1259993"/>
                    <a:pt x="770380" y="1259993"/>
                  </a:cubicBezTo>
                  <a:lnTo>
                    <a:pt x="42420" y="1259993"/>
                  </a:lnTo>
                  <a:cubicBezTo>
                    <a:pt x="31169" y="1259993"/>
                    <a:pt x="20380" y="1255524"/>
                    <a:pt x="12424" y="1247569"/>
                  </a:cubicBezTo>
                  <a:cubicBezTo>
                    <a:pt x="4469" y="1239613"/>
                    <a:pt x="0" y="1228824"/>
                    <a:pt x="0" y="1217573"/>
                  </a:cubicBezTo>
                  <a:lnTo>
                    <a:pt x="0" y="42420"/>
                  </a:lnTo>
                  <a:cubicBezTo>
                    <a:pt x="0" y="31169"/>
                    <a:pt x="4469" y="20380"/>
                    <a:pt x="12424" y="12424"/>
                  </a:cubicBezTo>
                  <a:cubicBezTo>
                    <a:pt x="20380" y="4469"/>
                    <a:pt x="31169" y="0"/>
                    <a:pt x="42420" y="0"/>
                  </a:cubicBezTo>
                  <a:close/>
                </a:path>
              </a:pathLst>
            </a:custGeom>
            <a:solidFill>
              <a:srgbClr val="000000">
                <a:alpha val="0"/>
              </a:srgbClr>
            </a:solidFill>
            <a:ln w="57150">
              <a:solidFill>
                <a:srgbClr val="000000"/>
              </a:solidFill>
            </a:ln>
          </p:spPr>
        </p:sp>
        <p:sp>
          <p:nvSpPr>
            <p:cNvPr name="TextBox 20" id="2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9332133" y="6217556"/>
            <a:ext cx="3650165" cy="600405"/>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Breaking</a:t>
              </a:r>
            </a:p>
          </p:txBody>
        </p:sp>
      </p:grpSp>
      <p:grpSp>
        <p:nvGrpSpPr>
          <p:cNvPr name="Group 24" id="24"/>
          <p:cNvGrpSpPr/>
          <p:nvPr/>
        </p:nvGrpSpPr>
        <p:grpSpPr>
          <a:xfrm rot="0">
            <a:off x="13359278" y="2751482"/>
            <a:ext cx="3650165" cy="5658443"/>
            <a:chOff x="0" y="0"/>
            <a:chExt cx="812800" cy="1259993"/>
          </a:xfrm>
        </p:grpSpPr>
        <p:sp>
          <p:nvSpPr>
            <p:cNvPr name="Freeform 25" id="25"/>
            <p:cNvSpPr/>
            <p:nvPr/>
          </p:nvSpPr>
          <p:spPr>
            <a:xfrm flipH="false" flipV="false" rot="0">
              <a:off x="0" y="0"/>
              <a:ext cx="812800" cy="1259993"/>
            </a:xfrm>
            <a:custGeom>
              <a:avLst/>
              <a:gdLst/>
              <a:ahLst/>
              <a:cxnLst/>
              <a:rect r="r" b="b" t="t" l="l"/>
              <a:pathLst>
                <a:path h="1259993" w="812800">
                  <a:moveTo>
                    <a:pt x="42420" y="0"/>
                  </a:moveTo>
                  <a:lnTo>
                    <a:pt x="770380" y="0"/>
                  </a:lnTo>
                  <a:cubicBezTo>
                    <a:pt x="781631" y="0"/>
                    <a:pt x="792420" y="4469"/>
                    <a:pt x="800376" y="12424"/>
                  </a:cubicBezTo>
                  <a:cubicBezTo>
                    <a:pt x="808331" y="20380"/>
                    <a:pt x="812800" y="31169"/>
                    <a:pt x="812800" y="42420"/>
                  </a:cubicBezTo>
                  <a:lnTo>
                    <a:pt x="812800" y="1217573"/>
                  </a:lnTo>
                  <a:cubicBezTo>
                    <a:pt x="812800" y="1228824"/>
                    <a:pt x="808331" y="1239613"/>
                    <a:pt x="800376" y="1247569"/>
                  </a:cubicBezTo>
                  <a:cubicBezTo>
                    <a:pt x="792420" y="1255524"/>
                    <a:pt x="781631" y="1259993"/>
                    <a:pt x="770380" y="1259993"/>
                  </a:cubicBezTo>
                  <a:lnTo>
                    <a:pt x="42420" y="1259993"/>
                  </a:lnTo>
                  <a:cubicBezTo>
                    <a:pt x="31169" y="1259993"/>
                    <a:pt x="20380" y="1255524"/>
                    <a:pt x="12424" y="1247569"/>
                  </a:cubicBezTo>
                  <a:cubicBezTo>
                    <a:pt x="4469" y="1239613"/>
                    <a:pt x="0" y="1228824"/>
                    <a:pt x="0" y="1217573"/>
                  </a:cubicBezTo>
                  <a:lnTo>
                    <a:pt x="0" y="42420"/>
                  </a:lnTo>
                  <a:cubicBezTo>
                    <a:pt x="0" y="31169"/>
                    <a:pt x="4469" y="20380"/>
                    <a:pt x="12424" y="12424"/>
                  </a:cubicBezTo>
                  <a:cubicBezTo>
                    <a:pt x="20380" y="4469"/>
                    <a:pt x="31169" y="0"/>
                    <a:pt x="42420" y="0"/>
                  </a:cubicBezTo>
                  <a:close/>
                </a:path>
              </a:pathLst>
            </a:custGeom>
            <a:solidFill>
              <a:srgbClr val="000000">
                <a:alpha val="0"/>
              </a:srgbClr>
            </a:solidFill>
            <a:ln w="57150">
              <a:solidFill>
                <a:srgbClr val="000000"/>
              </a:solidFill>
            </a:ln>
          </p:spPr>
        </p:sp>
        <p:sp>
          <p:nvSpPr>
            <p:cNvPr name="TextBox 26" id="2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3359278" y="6217556"/>
            <a:ext cx="3650165" cy="600405"/>
            <a:chOff x="0" y="0"/>
            <a:chExt cx="812800" cy="133695"/>
          </a:xfrm>
        </p:grpSpPr>
        <p:sp>
          <p:nvSpPr>
            <p:cNvPr name="Freeform 28" id="28"/>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9" id="29"/>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Freestyle</a:t>
              </a:r>
            </a:p>
          </p:txBody>
        </p:sp>
      </p:grpSp>
      <p:pic>
        <p:nvPicPr>
          <p:cNvPr name="Picture 30" id="30"/>
          <p:cNvPicPr>
            <a:picLocks noChangeAspect="true"/>
          </p:cNvPicPr>
          <p:nvPr/>
        </p:nvPicPr>
        <p:blipFill>
          <a:blip r:embed="rId5"/>
          <a:srcRect l="0" t="0" r="0" b="0"/>
          <a:stretch>
            <a:fillRect/>
          </a:stretch>
        </p:blipFill>
        <p:spPr>
          <a:xfrm flipH="false" flipV="false" rot="0">
            <a:off x="9601000" y="3246968"/>
            <a:ext cx="3112432" cy="2229428"/>
          </a:xfrm>
          <a:prstGeom prst="rect">
            <a:avLst/>
          </a:prstGeom>
        </p:spPr>
      </p:pic>
      <p:pic>
        <p:nvPicPr>
          <p:cNvPr name="Picture 31" id="31"/>
          <p:cNvPicPr>
            <a:picLocks noChangeAspect="true"/>
          </p:cNvPicPr>
          <p:nvPr/>
        </p:nvPicPr>
        <p:blipFill>
          <a:blip r:embed="rId6"/>
          <a:srcRect l="0" t="0" r="0" b="0"/>
          <a:stretch>
            <a:fillRect/>
          </a:stretch>
        </p:blipFill>
        <p:spPr>
          <a:xfrm flipH="false" flipV="false" rot="0">
            <a:off x="5402238" y="2751482"/>
            <a:ext cx="3466074" cy="3466074"/>
          </a:xfrm>
          <a:prstGeom prst="rect">
            <a:avLst/>
          </a:prstGeom>
        </p:spPr>
      </p:pic>
      <p:pic>
        <p:nvPicPr>
          <p:cNvPr name="Picture 32" id="32"/>
          <p:cNvPicPr>
            <a:picLocks noChangeAspect="true"/>
          </p:cNvPicPr>
          <p:nvPr/>
        </p:nvPicPr>
        <p:blipFill>
          <a:blip r:embed="rId7"/>
          <a:srcRect l="0" t="0" r="0" b="0"/>
          <a:stretch>
            <a:fillRect/>
          </a:stretch>
        </p:blipFill>
        <p:spPr>
          <a:xfrm flipH="false" flipV="false" rot="0">
            <a:off x="1788290" y="2947071"/>
            <a:ext cx="2639680" cy="3074896"/>
          </a:xfrm>
          <a:prstGeom prst="rect">
            <a:avLst/>
          </a:prstGeom>
        </p:spPr>
      </p:pic>
      <p:pic>
        <p:nvPicPr>
          <p:cNvPr name="Picture 33" id="33"/>
          <p:cNvPicPr>
            <a:picLocks noChangeAspect="true"/>
          </p:cNvPicPr>
          <p:nvPr/>
        </p:nvPicPr>
        <p:blipFill>
          <a:blip r:embed="rId8"/>
          <a:srcRect l="0" t="0" r="0" b="0"/>
          <a:stretch>
            <a:fillRect/>
          </a:stretch>
        </p:blipFill>
        <p:spPr>
          <a:xfrm flipH="false" flipV="false" rot="0">
            <a:off x="13989162" y="2751482"/>
            <a:ext cx="2390396" cy="3466074"/>
          </a:xfrm>
          <a:prstGeom prst="rect">
            <a:avLst/>
          </a:prstGeom>
        </p:spPr>
      </p:pic>
      <p:sp>
        <p:nvSpPr>
          <p:cNvPr name="TextBox 34" id="34"/>
          <p:cNvSpPr txBox="true"/>
          <p:nvPr/>
        </p:nvSpPr>
        <p:spPr>
          <a:xfrm rot="0">
            <a:off x="1280802" y="1274147"/>
            <a:ext cx="15726395" cy="943935"/>
          </a:xfrm>
          <a:prstGeom prst="rect">
            <a:avLst/>
          </a:prstGeom>
        </p:spPr>
        <p:txBody>
          <a:bodyPr anchor="t" rtlCol="false" tIns="0" lIns="0" bIns="0" rIns="0">
            <a:spAutoFit/>
          </a:bodyPr>
          <a:lstStyle/>
          <a:p>
            <a:pPr algn="ctr" marL="0" indent="0" lvl="0">
              <a:lnSpc>
                <a:spcPts val="7630"/>
              </a:lnSpc>
              <a:spcBef>
                <a:spcPct val="0"/>
              </a:spcBef>
            </a:pPr>
            <a:r>
              <a:rPr lang="en-US" sz="5529" spc="44">
                <a:solidFill>
                  <a:srgbClr val="010101"/>
                </a:solidFill>
                <a:latin typeface="Archivo Black"/>
              </a:rPr>
              <a:t>CHARACTERISTICS OF HIP-HOP DANCE</a:t>
            </a:r>
          </a:p>
        </p:txBody>
      </p:sp>
      <p:sp>
        <p:nvSpPr>
          <p:cNvPr name="TextBox 35" id="35"/>
          <p:cNvSpPr txBox="true"/>
          <p:nvPr/>
        </p:nvSpPr>
        <p:spPr>
          <a:xfrm rot="0">
            <a:off x="1498311" y="7130134"/>
            <a:ext cx="3219638" cy="909802"/>
          </a:xfrm>
          <a:prstGeom prst="rect">
            <a:avLst/>
          </a:prstGeom>
        </p:spPr>
        <p:txBody>
          <a:bodyPr anchor="t" rtlCol="false" tIns="0" lIns="0" bIns="0" rIns="0">
            <a:spAutoFit/>
          </a:bodyPr>
          <a:lstStyle/>
          <a:p>
            <a:pPr algn="ctr" marL="0" indent="0" lvl="0">
              <a:lnSpc>
                <a:spcPts val="2465"/>
              </a:lnSpc>
              <a:spcBef>
                <a:spcPct val="0"/>
              </a:spcBef>
            </a:pPr>
            <a:r>
              <a:rPr lang="en-US" sz="1786" spc="175">
                <a:solidFill>
                  <a:srgbClr val="231F20"/>
                </a:solidFill>
                <a:latin typeface="Montserrat Light"/>
              </a:rPr>
              <a:t>Precise control of body parts for sharp and distinct movements.</a:t>
            </a:r>
          </a:p>
        </p:txBody>
      </p:sp>
      <p:sp>
        <p:nvSpPr>
          <p:cNvPr name="TextBox 36" id="36"/>
          <p:cNvSpPr txBox="true"/>
          <p:nvPr/>
        </p:nvSpPr>
        <p:spPr>
          <a:xfrm rot="0">
            <a:off x="5522854" y="7130134"/>
            <a:ext cx="3219638" cy="909802"/>
          </a:xfrm>
          <a:prstGeom prst="rect">
            <a:avLst/>
          </a:prstGeom>
        </p:spPr>
        <p:txBody>
          <a:bodyPr anchor="t" rtlCol="false" tIns="0" lIns="0" bIns="0" rIns="0">
            <a:spAutoFit/>
          </a:bodyPr>
          <a:lstStyle/>
          <a:p>
            <a:pPr algn="ctr" marL="0" indent="0" lvl="0">
              <a:lnSpc>
                <a:spcPts val="2465"/>
              </a:lnSpc>
              <a:spcBef>
                <a:spcPct val="0"/>
              </a:spcBef>
            </a:pPr>
            <a:r>
              <a:rPr lang="en-US" sz="1786" spc="175">
                <a:solidFill>
                  <a:srgbClr val="231F20"/>
                </a:solidFill>
                <a:latin typeface="Montserrat Light"/>
              </a:rPr>
              <a:t>Syncing movements to rhythm, creating a captivating flow.</a:t>
            </a:r>
          </a:p>
        </p:txBody>
      </p:sp>
      <p:sp>
        <p:nvSpPr>
          <p:cNvPr name="TextBox 37" id="37"/>
          <p:cNvSpPr txBox="true"/>
          <p:nvPr/>
        </p:nvSpPr>
        <p:spPr>
          <a:xfrm rot="0">
            <a:off x="9547397" y="7130134"/>
            <a:ext cx="3219638" cy="909802"/>
          </a:xfrm>
          <a:prstGeom prst="rect">
            <a:avLst/>
          </a:prstGeom>
        </p:spPr>
        <p:txBody>
          <a:bodyPr anchor="t" rtlCol="false" tIns="0" lIns="0" bIns="0" rIns="0">
            <a:spAutoFit/>
          </a:bodyPr>
          <a:lstStyle/>
          <a:p>
            <a:pPr algn="ctr" marL="0" indent="0" lvl="0">
              <a:lnSpc>
                <a:spcPts val="2465"/>
              </a:lnSpc>
              <a:spcBef>
                <a:spcPct val="0"/>
              </a:spcBef>
            </a:pPr>
            <a:r>
              <a:rPr lang="en-US" sz="1786" spc="175">
                <a:solidFill>
                  <a:srgbClr val="231F20"/>
                </a:solidFill>
                <a:latin typeface="Montserrat Light"/>
              </a:rPr>
              <a:t>Gravity-defying floor-based moves, spins, and tricks.</a:t>
            </a:r>
          </a:p>
        </p:txBody>
      </p:sp>
      <p:sp>
        <p:nvSpPr>
          <p:cNvPr name="TextBox 38" id="38"/>
          <p:cNvSpPr txBox="true"/>
          <p:nvPr/>
        </p:nvSpPr>
        <p:spPr>
          <a:xfrm rot="0">
            <a:off x="13574541" y="7130134"/>
            <a:ext cx="3219638" cy="909802"/>
          </a:xfrm>
          <a:prstGeom prst="rect">
            <a:avLst/>
          </a:prstGeom>
        </p:spPr>
        <p:txBody>
          <a:bodyPr anchor="t" rtlCol="false" tIns="0" lIns="0" bIns="0" rIns="0">
            <a:spAutoFit/>
          </a:bodyPr>
          <a:lstStyle/>
          <a:p>
            <a:pPr algn="ctr" marL="0" indent="0" lvl="0">
              <a:lnSpc>
                <a:spcPts val="2465"/>
              </a:lnSpc>
              <a:spcBef>
                <a:spcPct val="0"/>
              </a:spcBef>
            </a:pPr>
            <a:r>
              <a:rPr lang="en-US" sz="1786" spc="175">
                <a:solidFill>
                  <a:srgbClr val="231F20"/>
                </a:solidFill>
                <a:latin typeface="Montserrat Light"/>
              </a:rPr>
              <a:t>Embracing improvisation and personal style.</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grpSp>
        <p:nvGrpSpPr>
          <p:cNvPr name="Group 3" id="3"/>
          <p:cNvGrpSpPr/>
          <p:nvPr/>
        </p:nvGrpSpPr>
        <p:grpSpPr>
          <a:xfrm rot="0">
            <a:off x="-512104" y="1028700"/>
            <a:ext cx="19014552" cy="8229600"/>
            <a:chOff x="0" y="0"/>
            <a:chExt cx="5007948" cy="2167467"/>
          </a:xfrm>
        </p:grpSpPr>
        <p:sp>
          <p:nvSpPr>
            <p:cNvPr name="Freeform 4" id="4"/>
            <p:cNvSpPr/>
            <p:nvPr/>
          </p:nvSpPr>
          <p:spPr>
            <a:xfrm flipH="false" flipV="false" rot="0">
              <a:off x="0" y="0"/>
              <a:ext cx="5007948" cy="2167467"/>
            </a:xfrm>
            <a:custGeom>
              <a:avLst/>
              <a:gdLst/>
              <a:ahLst/>
              <a:cxnLst/>
              <a:rect r="r" b="b" t="t" l="l"/>
              <a:pathLst>
                <a:path h="2167467" w="5007948">
                  <a:moveTo>
                    <a:pt x="10179" y="0"/>
                  </a:moveTo>
                  <a:lnTo>
                    <a:pt x="4997769" y="0"/>
                  </a:lnTo>
                  <a:cubicBezTo>
                    <a:pt x="5003391" y="0"/>
                    <a:pt x="5007948" y="4557"/>
                    <a:pt x="5007948" y="10179"/>
                  </a:cubicBezTo>
                  <a:lnTo>
                    <a:pt x="5007948" y="2157288"/>
                  </a:lnTo>
                  <a:cubicBezTo>
                    <a:pt x="5007948" y="2162909"/>
                    <a:pt x="5003391" y="2167467"/>
                    <a:pt x="4997769" y="2167467"/>
                  </a:cubicBezTo>
                  <a:lnTo>
                    <a:pt x="10179" y="2167467"/>
                  </a:lnTo>
                  <a:cubicBezTo>
                    <a:pt x="7479" y="2167467"/>
                    <a:pt x="4890" y="2166394"/>
                    <a:pt x="2981" y="2164485"/>
                  </a:cubicBezTo>
                  <a:cubicBezTo>
                    <a:pt x="1072" y="2162577"/>
                    <a:pt x="0" y="2159987"/>
                    <a:pt x="0" y="2157288"/>
                  </a:cubicBezTo>
                  <a:lnTo>
                    <a:pt x="0" y="10179"/>
                  </a:lnTo>
                  <a:cubicBezTo>
                    <a:pt x="0" y="7479"/>
                    <a:pt x="1072" y="4890"/>
                    <a:pt x="2981" y="2981"/>
                  </a:cubicBezTo>
                  <a:cubicBezTo>
                    <a:pt x="4890" y="1072"/>
                    <a:pt x="7479" y="0"/>
                    <a:pt x="10179" y="0"/>
                  </a:cubicBezTo>
                  <a:close/>
                </a:path>
              </a:pathLst>
            </a:custGeom>
            <a:solidFill>
              <a:srgbClr val="FFFFFF">
                <a:alpha val="86667"/>
              </a:srgbClr>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411236" y="3051778"/>
            <a:ext cx="3228880" cy="5005372"/>
            <a:chOff x="0" y="0"/>
            <a:chExt cx="812800" cy="1259993"/>
          </a:xfrm>
        </p:grpSpPr>
        <p:sp>
          <p:nvSpPr>
            <p:cNvPr name="Freeform 7" id="7"/>
            <p:cNvSpPr/>
            <p:nvPr/>
          </p:nvSpPr>
          <p:spPr>
            <a:xfrm flipH="false" flipV="false" rot="0">
              <a:off x="0" y="0"/>
              <a:ext cx="812800" cy="1259993"/>
            </a:xfrm>
            <a:custGeom>
              <a:avLst/>
              <a:gdLst/>
              <a:ahLst/>
              <a:cxnLst/>
              <a:rect r="r" b="b" t="t" l="l"/>
              <a:pathLst>
                <a:path h="1259993" w="812800">
                  <a:moveTo>
                    <a:pt x="47954" y="0"/>
                  </a:moveTo>
                  <a:lnTo>
                    <a:pt x="764846" y="0"/>
                  </a:lnTo>
                  <a:cubicBezTo>
                    <a:pt x="791330" y="0"/>
                    <a:pt x="812800" y="21470"/>
                    <a:pt x="812800" y="47954"/>
                  </a:cubicBezTo>
                  <a:lnTo>
                    <a:pt x="812800" y="1212039"/>
                  </a:lnTo>
                  <a:cubicBezTo>
                    <a:pt x="812800" y="1238523"/>
                    <a:pt x="791330" y="1259993"/>
                    <a:pt x="764846" y="1259993"/>
                  </a:cubicBezTo>
                  <a:lnTo>
                    <a:pt x="47954" y="1259993"/>
                  </a:lnTo>
                  <a:cubicBezTo>
                    <a:pt x="21470" y="1259993"/>
                    <a:pt x="0" y="1238523"/>
                    <a:pt x="0" y="1212039"/>
                  </a:cubicBezTo>
                  <a:lnTo>
                    <a:pt x="0" y="47954"/>
                  </a:lnTo>
                  <a:cubicBezTo>
                    <a:pt x="0" y="21470"/>
                    <a:pt x="21470" y="0"/>
                    <a:pt x="47954" y="0"/>
                  </a:cubicBezTo>
                  <a:close/>
                </a:path>
              </a:pathLst>
            </a:custGeom>
            <a:solidFill>
              <a:srgbClr val="000000">
                <a:alpha val="0"/>
              </a:srgbClr>
            </a:solidFill>
            <a:ln w="57150">
              <a:solidFill>
                <a:srgbClr val="000000"/>
              </a:solidFill>
            </a:ln>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407680" y="6117814"/>
            <a:ext cx="3228880" cy="531109"/>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Popping and Locking</a:t>
              </a:r>
            </a:p>
          </p:txBody>
        </p:sp>
      </p:grpSp>
      <p:grpSp>
        <p:nvGrpSpPr>
          <p:cNvPr name="Group 12" id="12"/>
          <p:cNvGrpSpPr/>
          <p:nvPr/>
        </p:nvGrpSpPr>
        <p:grpSpPr>
          <a:xfrm rot="0">
            <a:off x="3973586" y="3051778"/>
            <a:ext cx="3228880" cy="5005372"/>
            <a:chOff x="0" y="0"/>
            <a:chExt cx="812800" cy="1259993"/>
          </a:xfrm>
        </p:grpSpPr>
        <p:sp>
          <p:nvSpPr>
            <p:cNvPr name="Freeform 13" id="13"/>
            <p:cNvSpPr/>
            <p:nvPr/>
          </p:nvSpPr>
          <p:spPr>
            <a:xfrm flipH="false" flipV="false" rot="0">
              <a:off x="0" y="0"/>
              <a:ext cx="812800" cy="1259993"/>
            </a:xfrm>
            <a:custGeom>
              <a:avLst/>
              <a:gdLst/>
              <a:ahLst/>
              <a:cxnLst/>
              <a:rect r="r" b="b" t="t" l="l"/>
              <a:pathLst>
                <a:path h="1259993" w="812800">
                  <a:moveTo>
                    <a:pt x="47954" y="0"/>
                  </a:moveTo>
                  <a:lnTo>
                    <a:pt x="764846" y="0"/>
                  </a:lnTo>
                  <a:cubicBezTo>
                    <a:pt x="791330" y="0"/>
                    <a:pt x="812800" y="21470"/>
                    <a:pt x="812800" y="47954"/>
                  </a:cubicBezTo>
                  <a:lnTo>
                    <a:pt x="812800" y="1212039"/>
                  </a:lnTo>
                  <a:cubicBezTo>
                    <a:pt x="812800" y="1238523"/>
                    <a:pt x="791330" y="1259993"/>
                    <a:pt x="764846" y="1259993"/>
                  </a:cubicBezTo>
                  <a:lnTo>
                    <a:pt x="47954" y="1259993"/>
                  </a:lnTo>
                  <a:cubicBezTo>
                    <a:pt x="21470" y="1259993"/>
                    <a:pt x="0" y="1238523"/>
                    <a:pt x="0" y="1212039"/>
                  </a:cubicBezTo>
                  <a:lnTo>
                    <a:pt x="0" y="47954"/>
                  </a:lnTo>
                  <a:cubicBezTo>
                    <a:pt x="0" y="21470"/>
                    <a:pt x="21470" y="0"/>
                    <a:pt x="47954" y="0"/>
                  </a:cubicBezTo>
                  <a:close/>
                </a:path>
              </a:pathLst>
            </a:custGeom>
            <a:solidFill>
              <a:srgbClr val="000000">
                <a:alpha val="0"/>
              </a:srgbClr>
            </a:solidFill>
            <a:ln w="57150">
              <a:solidFill>
                <a:srgbClr val="000000"/>
              </a:solidFill>
            </a:ln>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3973586" y="6117814"/>
            <a:ext cx="3228880" cy="531109"/>
            <a:chOff x="0" y="0"/>
            <a:chExt cx="812800" cy="133695"/>
          </a:xfrm>
        </p:grpSpPr>
        <p:sp>
          <p:nvSpPr>
            <p:cNvPr name="Freeform 16" id="16"/>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Breaking Moves</a:t>
              </a:r>
            </a:p>
          </p:txBody>
        </p:sp>
      </p:grpSp>
      <p:grpSp>
        <p:nvGrpSpPr>
          <p:cNvPr name="Group 18" id="18"/>
          <p:cNvGrpSpPr/>
          <p:nvPr/>
        </p:nvGrpSpPr>
        <p:grpSpPr>
          <a:xfrm rot="0">
            <a:off x="7531334" y="3051778"/>
            <a:ext cx="3228880" cy="5005372"/>
            <a:chOff x="0" y="0"/>
            <a:chExt cx="812800" cy="1259993"/>
          </a:xfrm>
        </p:grpSpPr>
        <p:sp>
          <p:nvSpPr>
            <p:cNvPr name="Freeform 19" id="19"/>
            <p:cNvSpPr/>
            <p:nvPr/>
          </p:nvSpPr>
          <p:spPr>
            <a:xfrm flipH="false" flipV="false" rot="0">
              <a:off x="0" y="0"/>
              <a:ext cx="812800" cy="1259993"/>
            </a:xfrm>
            <a:custGeom>
              <a:avLst/>
              <a:gdLst/>
              <a:ahLst/>
              <a:cxnLst/>
              <a:rect r="r" b="b" t="t" l="l"/>
              <a:pathLst>
                <a:path h="1259993" w="812800">
                  <a:moveTo>
                    <a:pt x="47954" y="0"/>
                  </a:moveTo>
                  <a:lnTo>
                    <a:pt x="764846" y="0"/>
                  </a:lnTo>
                  <a:cubicBezTo>
                    <a:pt x="791330" y="0"/>
                    <a:pt x="812800" y="21470"/>
                    <a:pt x="812800" y="47954"/>
                  </a:cubicBezTo>
                  <a:lnTo>
                    <a:pt x="812800" y="1212039"/>
                  </a:lnTo>
                  <a:cubicBezTo>
                    <a:pt x="812800" y="1238523"/>
                    <a:pt x="791330" y="1259993"/>
                    <a:pt x="764846" y="1259993"/>
                  </a:cubicBezTo>
                  <a:lnTo>
                    <a:pt x="47954" y="1259993"/>
                  </a:lnTo>
                  <a:cubicBezTo>
                    <a:pt x="21470" y="1259993"/>
                    <a:pt x="0" y="1238523"/>
                    <a:pt x="0" y="1212039"/>
                  </a:cubicBezTo>
                  <a:lnTo>
                    <a:pt x="0" y="47954"/>
                  </a:lnTo>
                  <a:cubicBezTo>
                    <a:pt x="0" y="21470"/>
                    <a:pt x="21470" y="0"/>
                    <a:pt x="47954" y="0"/>
                  </a:cubicBezTo>
                  <a:close/>
                </a:path>
              </a:pathLst>
            </a:custGeom>
            <a:solidFill>
              <a:srgbClr val="000000">
                <a:alpha val="0"/>
              </a:srgbClr>
            </a:solidFill>
            <a:ln w="57150">
              <a:solidFill>
                <a:srgbClr val="000000"/>
              </a:solidFill>
            </a:ln>
          </p:spPr>
        </p:sp>
        <p:sp>
          <p:nvSpPr>
            <p:cNvPr name="TextBox 20" id="2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7531334" y="6117814"/>
            <a:ext cx="3228880" cy="531109"/>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Glide and Tutting</a:t>
              </a:r>
            </a:p>
          </p:txBody>
        </p:sp>
      </p:grpSp>
      <p:grpSp>
        <p:nvGrpSpPr>
          <p:cNvPr name="Group 24" id="24"/>
          <p:cNvGrpSpPr/>
          <p:nvPr/>
        </p:nvGrpSpPr>
        <p:grpSpPr>
          <a:xfrm rot="0">
            <a:off x="11096330" y="3051778"/>
            <a:ext cx="3228880" cy="5005372"/>
            <a:chOff x="0" y="0"/>
            <a:chExt cx="812800" cy="1259993"/>
          </a:xfrm>
        </p:grpSpPr>
        <p:sp>
          <p:nvSpPr>
            <p:cNvPr name="Freeform 25" id="25"/>
            <p:cNvSpPr/>
            <p:nvPr/>
          </p:nvSpPr>
          <p:spPr>
            <a:xfrm flipH="false" flipV="false" rot="0">
              <a:off x="0" y="0"/>
              <a:ext cx="812800" cy="1259993"/>
            </a:xfrm>
            <a:custGeom>
              <a:avLst/>
              <a:gdLst/>
              <a:ahLst/>
              <a:cxnLst/>
              <a:rect r="r" b="b" t="t" l="l"/>
              <a:pathLst>
                <a:path h="1259993" w="812800">
                  <a:moveTo>
                    <a:pt x="47954" y="0"/>
                  </a:moveTo>
                  <a:lnTo>
                    <a:pt x="764846" y="0"/>
                  </a:lnTo>
                  <a:cubicBezTo>
                    <a:pt x="791330" y="0"/>
                    <a:pt x="812800" y="21470"/>
                    <a:pt x="812800" y="47954"/>
                  </a:cubicBezTo>
                  <a:lnTo>
                    <a:pt x="812800" y="1212039"/>
                  </a:lnTo>
                  <a:cubicBezTo>
                    <a:pt x="812800" y="1238523"/>
                    <a:pt x="791330" y="1259993"/>
                    <a:pt x="764846" y="1259993"/>
                  </a:cubicBezTo>
                  <a:lnTo>
                    <a:pt x="47954" y="1259993"/>
                  </a:lnTo>
                  <a:cubicBezTo>
                    <a:pt x="21470" y="1259993"/>
                    <a:pt x="0" y="1238523"/>
                    <a:pt x="0" y="1212039"/>
                  </a:cubicBezTo>
                  <a:lnTo>
                    <a:pt x="0" y="47954"/>
                  </a:lnTo>
                  <a:cubicBezTo>
                    <a:pt x="0" y="21470"/>
                    <a:pt x="21470" y="0"/>
                    <a:pt x="47954" y="0"/>
                  </a:cubicBezTo>
                  <a:close/>
                </a:path>
              </a:pathLst>
            </a:custGeom>
            <a:solidFill>
              <a:srgbClr val="000000">
                <a:alpha val="0"/>
              </a:srgbClr>
            </a:solidFill>
            <a:ln w="57150">
              <a:solidFill>
                <a:srgbClr val="000000"/>
              </a:solidFill>
            </a:ln>
          </p:spPr>
        </p:sp>
        <p:sp>
          <p:nvSpPr>
            <p:cNvPr name="TextBox 26" id="2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1096330" y="6117814"/>
            <a:ext cx="3228880" cy="531109"/>
            <a:chOff x="0" y="0"/>
            <a:chExt cx="812800" cy="133695"/>
          </a:xfrm>
        </p:grpSpPr>
        <p:sp>
          <p:nvSpPr>
            <p:cNvPr name="Freeform 28" id="28"/>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9" id="29"/>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Dynamics</a:t>
              </a:r>
            </a:p>
          </p:txBody>
        </p:sp>
      </p:grpSp>
      <p:grpSp>
        <p:nvGrpSpPr>
          <p:cNvPr name="Group 30" id="30"/>
          <p:cNvGrpSpPr/>
          <p:nvPr/>
        </p:nvGrpSpPr>
        <p:grpSpPr>
          <a:xfrm rot="0">
            <a:off x="14651441" y="3051778"/>
            <a:ext cx="3228880" cy="5005372"/>
            <a:chOff x="0" y="0"/>
            <a:chExt cx="812800" cy="1259993"/>
          </a:xfrm>
        </p:grpSpPr>
        <p:sp>
          <p:nvSpPr>
            <p:cNvPr name="Freeform 31" id="31"/>
            <p:cNvSpPr/>
            <p:nvPr/>
          </p:nvSpPr>
          <p:spPr>
            <a:xfrm flipH="false" flipV="false" rot="0">
              <a:off x="0" y="0"/>
              <a:ext cx="812800" cy="1259993"/>
            </a:xfrm>
            <a:custGeom>
              <a:avLst/>
              <a:gdLst/>
              <a:ahLst/>
              <a:cxnLst/>
              <a:rect r="r" b="b" t="t" l="l"/>
              <a:pathLst>
                <a:path h="1259993" w="812800">
                  <a:moveTo>
                    <a:pt x="47954" y="0"/>
                  </a:moveTo>
                  <a:lnTo>
                    <a:pt x="764846" y="0"/>
                  </a:lnTo>
                  <a:cubicBezTo>
                    <a:pt x="791330" y="0"/>
                    <a:pt x="812800" y="21470"/>
                    <a:pt x="812800" y="47954"/>
                  </a:cubicBezTo>
                  <a:lnTo>
                    <a:pt x="812800" y="1212039"/>
                  </a:lnTo>
                  <a:cubicBezTo>
                    <a:pt x="812800" y="1238523"/>
                    <a:pt x="791330" y="1259993"/>
                    <a:pt x="764846" y="1259993"/>
                  </a:cubicBezTo>
                  <a:lnTo>
                    <a:pt x="47954" y="1259993"/>
                  </a:lnTo>
                  <a:cubicBezTo>
                    <a:pt x="21470" y="1259993"/>
                    <a:pt x="0" y="1238523"/>
                    <a:pt x="0" y="1212039"/>
                  </a:cubicBezTo>
                  <a:lnTo>
                    <a:pt x="0" y="47954"/>
                  </a:lnTo>
                  <a:cubicBezTo>
                    <a:pt x="0" y="21470"/>
                    <a:pt x="21470" y="0"/>
                    <a:pt x="47954" y="0"/>
                  </a:cubicBezTo>
                  <a:close/>
                </a:path>
              </a:pathLst>
            </a:custGeom>
            <a:solidFill>
              <a:srgbClr val="000000">
                <a:alpha val="0"/>
              </a:srgbClr>
            </a:solidFill>
            <a:ln w="57150">
              <a:solidFill>
                <a:srgbClr val="000000"/>
              </a:solidFill>
            </a:ln>
          </p:spPr>
        </p:sp>
        <p:sp>
          <p:nvSpPr>
            <p:cNvPr name="TextBox 32" id="3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33" id="33"/>
          <p:cNvGrpSpPr/>
          <p:nvPr/>
        </p:nvGrpSpPr>
        <p:grpSpPr>
          <a:xfrm rot="0">
            <a:off x="14651441" y="6117814"/>
            <a:ext cx="3228880" cy="531109"/>
            <a:chOff x="0" y="0"/>
            <a:chExt cx="812800" cy="133695"/>
          </a:xfrm>
        </p:grpSpPr>
        <p:sp>
          <p:nvSpPr>
            <p:cNvPr name="Freeform 34" id="34"/>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35" id="35"/>
            <p:cNvSpPr txBox="true"/>
            <p:nvPr/>
          </p:nvSpPr>
          <p:spPr>
            <a:xfrm>
              <a:off x="0" y="-19050"/>
              <a:ext cx="812800" cy="831850"/>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Bold"/>
                </a:rPr>
                <a:t>Transitions</a:t>
              </a:r>
            </a:p>
          </p:txBody>
        </p:sp>
      </p:grpSp>
      <p:pic>
        <p:nvPicPr>
          <p:cNvPr name="Picture 36" id="36"/>
          <p:cNvPicPr>
            <a:picLocks noChangeAspect="true"/>
          </p:cNvPicPr>
          <p:nvPr/>
        </p:nvPicPr>
        <p:blipFill>
          <a:blip r:embed="rId5"/>
          <a:srcRect l="0" t="0" r="0" b="0"/>
          <a:stretch>
            <a:fillRect/>
          </a:stretch>
        </p:blipFill>
        <p:spPr>
          <a:xfrm flipH="false" flipV="false" rot="0">
            <a:off x="4202945" y="3070275"/>
            <a:ext cx="2770162" cy="3077957"/>
          </a:xfrm>
          <a:prstGeom prst="rect">
            <a:avLst/>
          </a:prstGeom>
        </p:spPr>
      </p:pic>
      <p:pic>
        <p:nvPicPr>
          <p:cNvPr name="Picture 37" id="37"/>
          <p:cNvPicPr>
            <a:picLocks noChangeAspect="true"/>
          </p:cNvPicPr>
          <p:nvPr/>
        </p:nvPicPr>
        <p:blipFill>
          <a:blip r:embed="rId6"/>
          <a:srcRect l="0" t="0" r="0" b="0"/>
          <a:stretch>
            <a:fillRect/>
          </a:stretch>
        </p:blipFill>
        <p:spPr>
          <a:xfrm flipH="false" flipV="false" rot="0">
            <a:off x="7895497" y="3219359"/>
            <a:ext cx="2507803" cy="2819075"/>
          </a:xfrm>
          <a:prstGeom prst="rect">
            <a:avLst/>
          </a:prstGeom>
        </p:spPr>
      </p:pic>
      <p:pic>
        <p:nvPicPr>
          <p:cNvPr name="Picture 38" id="38"/>
          <p:cNvPicPr>
            <a:picLocks noChangeAspect="true"/>
          </p:cNvPicPr>
          <p:nvPr/>
        </p:nvPicPr>
        <p:blipFill>
          <a:blip r:embed="rId7"/>
          <a:srcRect l="0" t="0" r="0" b="0"/>
          <a:stretch>
            <a:fillRect/>
          </a:stretch>
        </p:blipFill>
        <p:spPr>
          <a:xfrm flipH="false" flipV="false" rot="0">
            <a:off x="11322188" y="3051778"/>
            <a:ext cx="2840946" cy="3156606"/>
          </a:xfrm>
          <a:prstGeom prst="rect">
            <a:avLst/>
          </a:prstGeom>
        </p:spPr>
      </p:pic>
      <p:pic>
        <p:nvPicPr>
          <p:cNvPr name="Picture 39" id="39"/>
          <p:cNvPicPr>
            <a:picLocks noChangeAspect="true"/>
          </p:cNvPicPr>
          <p:nvPr/>
        </p:nvPicPr>
        <p:blipFill>
          <a:blip r:embed="rId8"/>
          <a:srcRect l="0" t="0" r="0" b="0"/>
          <a:stretch>
            <a:fillRect/>
          </a:stretch>
        </p:blipFill>
        <p:spPr>
          <a:xfrm flipH="false" flipV="false" rot="0">
            <a:off x="685087" y="3072606"/>
            <a:ext cx="2674065" cy="3114951"/>
          </a:xfrm>
          <a:prstGeom prst="rect">
            <a:avLst/>
          </a:prstGeom>
        </p:spPr>
      </p:pic>
      <p:pic>
        <p:nvPicPr>
          <p:cNvPr name="Picture 40" id="40"/>
          <p:cNvPicPr>
            <a:picLocks noChangeAspect="true"/>
          </p:cNvPicPr>
          <p:nvPr/>
        </p:nvPicPr>
        <p:blipFill>
          <a:blip r:embed="rId9"/>
          <a:srcRect l="0" t="0" r="0" b="0"/>
          <a:stretch>
            <a:fillRect/>
          </a:stretch>
        </p:blipFill>
        <p:spPr>
          <a:xfrm flipH="false" flipV="false" rot="0">
            <a:off x="14802610" y="3219359"/>
            <a:ext cx="2926542" cy="2926542"/>
          </a:xfrm>
          <a:prstGeom prst="rect">
            <a:avLst/>
          </a:prstGeom>
        </p:spPr>
      </p:pic>
      <p:sp>
        <p:nvSpPr>
          <p:cNvPr name="TextBox 41" id="41"/>
          <p:cNvSpPr txBox="true"/>
          <p:nvPr/>
        </p:nvSpPr>
        <p:spPr>
          <a:xfrm rot="0">
            <a:off x="1280802" y="1553547"/>
            <a:ext cx="15726395" cy="943935"/>
          </a:xfrm>
          <a:prstGeom prst="rect">
            <a:avLst/>
          </a:prstGeom>
        </p:spPr>
        <p:txBody>
          <a:bodyPr anchor="t" rtlCol="false" tIns="0" lIns="0" bIns="0" rIns="0">
            <a:spAutoFit/>
          </a:bodyPr>
          <a:lstStyle/>
          <a:p>
            <a:pPr algn="ctr" marL="0" indent="0" lvl="0">
              <a:lnSpc>
                <a:spcPts val="7630"/>
              </a:lnSpc>
              <a:spcBef>
                <a:spcPct val="0"/>
              </a:spcBef>
            </a:pPr>
            <a:r>
              <a:rPr lang="en-US" sz="5529" spc="44">
                <a:solidFill>
                  <a:srgbClr val="010101"/>
                </a:solidFill>
                <a:latin typeface="Archivo Black"/>
              </a:rPr>
              <a:t>MOVEMENT SKILLS IN HIP-HOP DANCE</a:t>
            </a:r>
          </a:p>
        </p:txBody>
      </p:sp>
      <p:sp>
        <p:nvSpPr>
          <p:cNvPr name="TextBox 42" id="42"/>
          <p:cNvSpPr txBox="true"/>
          <p:nvPr/>
        </p:nvSpPr>
        <p:spPr>
          <a:xfrm rot="0">
            <a:off x="508224" y="6930194"/>
            <a:ext cx="3034904" cy="799669"/>
          </a:xfrm>
          <a:prstGeom prst="rect">
            <a:avLst/>
          </a:prstGeom>
        </p:spPr>
        <p:txBody>
          <a:bodyPr anchor="t" rtlCol="false" tIns="0" lIns="0" bIns="0" rIns="0">
            <a:spAutoFit/>
          </a:bodyPr>
          <a:lstStyle/>
          <a:p>
            <a:pPr algn="ctr" marL="0" indent="0" lvl="0">
              <a:lnSpc>
                <a:spcPts val="2180"/>
              </a:lnSpc>
              <a:spcBef>
                <a:spcPct val="0"/>
              </a:spcBef>
            </a:pPr>
            <a:r>
              <a:rPr lang="en-US" sz="1580" spc="154">
                <a:solidFill>
                  <a:srgbClr val="231F20"/>
                </a:solidFill>
                <a:latin typeface="Montserrat Light"/>
              </a:rPr>
              <a:t>Quick muscle contractions and releases for dynamic effects.</a:t>
            </a:r>
          </a:p>
        </p:txBody>
      </p:sp>
      <p:sp>
        <p:nvSpPr>
          <p:cNvPr name="TextBox 43" id="43"/>
          <p:cNvSpPr txBox="true"/>
          <p:nvPr/>
        </p:nvSpPr>
        <p:spPr>
          <a:xfrm rot="0">
            <a:off x="4161704" y="6930194"/>
            <a:ext cx="2848042" cy="799669"/>
          </a:xfrm>
          <a:prstGeom prst="rect">
            <a:avLst/>
          </a:prstGeom>
        </p:spPr>
        <p:txBody>
          <a:bodyPr anchor="t" rtlCol="false" tIns="0" lIns="0" bIns="0" rIns="0">
            <a:spAutoFit/>
          </a:bodyPr>
          <a:lstStyle/>
          <a:p>
            <a:pPr algn="ctr" marL="0" indent="0" lvl="0">
              <a:lnSpc>
                <a:spcPts val="2180"/>
              </a:lnSpc>
              <a:spcBef>
                <a:spcPct val="0"/>
              </a:spcBef>
            </a:pPr>
            <a:r>
              <a:rPr lang="en-US" sz="1580" spc="154">
                <a:solidFill>
                  <a:srgbClr val="231F20"/>
                </a:solidFill>
                <a:latin typeface="Montserrat Light"/>
              </a:rPr>
              <a:t>High-energy footwork, spins, and power moves.</a:t>
            </a:r>
          </a:p>
        </p:txBody>
      </p:sp>
      <p:sp>
        <p:nvSpPr>
          <p:cNvPr name="TextBox 44" id="44"/>
          <p:cNvSpPr txBox="true"/>
          <p:nvPr/>
        </p:nvSpPr>
        <p:spPr>
          <a:xfrm rot="0">
            <a:off x="7721752" y="6930194"/>
            <a:ext cx="2848042" cy="799669"/>
          </a:xfrm>
          <a:prstGeom prst="rect">
            <a:avLst/>
          </a:prstGeom>
        </p:spPr>
        <p:txBody>
          <a:bodyPr anchor="t" rtlCol="false" tIns="0" lIns="0" bIns="0" rIns="0">
            <a:spAutoFit/>
          </a:bodyPr>
          <a:lstStyle/>
          <a:p>
            <a:pPr algn="ctr" marL="0" indent="0" lvl="0">
              <a:lnSpc>
                <a:spcPts val="2180"/>
              </a:lnSpc>
              <a:spcBef>
                <a:spcPct val="0"/>
              </a:spcBef>
            </a:pPr>
            <a:r>
              <a:rPr lang="en-US" sz="1580" spc="154">
                <a:solidFill>
                  <a:srgbClr val="231F20"/>
                </a:solidFill>
                <a:latin typeface="Montserrat Light"/>
              </a:rPr>
              <a:t>Smooth gliding motions and intricate hand formations.</a:t>
            </a:r>
          </a:p>
        </p:txBody>
      </p:sp>
      <p:sp>
        <p:nvSpPr>
          <p:cNvPr name="TextBox 45" id="45"/>
          <p:cNvSpPr txBox="true"/>
          <p:nvPr/>
        </p:nvSpPr>
        <p:spPr>
          <a:xfrm rot="0">
            <a:off x="11286749" y="6930194"/>
            <a:ext cx="2848042" cy="799669"/>
          </a:xfrm>
          <a:prstGeom prst="rect">
            <a:avLst/>
          </a:prstGeom>
        </p:spPr>
        <p:txBody>
          <a:bodyPr anchor="t" rtlCol="false" tIns="0" lIns="0" bIns="0" rIns="0">
            <a:spAutoFit/>
          </a:bodyPr>
          <a:lstStyle/>
          <a:p>
            <a:pPr algn="ctr" marL="0" indent="0" lvl="0">
              <a:lnSpc>
                <a:spcPts val="2180"/>
              </a:lnSpc>
              <a:spcBef>
                <a:spcPct val="0"/>
              </a:spcBef>
            </a:pPr>
            <a:r>
              <a:rPr lang="en-US" sz="1580" spc="154">
                <a:solidFill>
                  <a:srgbClr val="231F20"/>
                </a:solidFill>
                <a:latin typeface="Montserrat Light"/>
              </a:rPr>
              <a:t>Playing with levels, speed, and energy for engaging performances.</a:t>
            </a:r>
          </a:p>
        </p:txBody>
      </p:sp>
      <p:sp>
        <p:nvSpPr>
          <p:cNvPr name="TextBox 46" id="46"/>
          <p:cNvSpPr txBox="true"/>
          <p:nvPr/>
        </p:nvSpPr>
        <p:spPr>
          <a:xfrm rot="0">
            <a:off x="14841859" y="6930194"/>
            <a:ext cx="2848042" cy="799669"/>
          </a:xfrm>
          <a:prstGeom prst="rect">
            <a:avLst/>
          </a:prstGeom>
        </p:spPr>
        <p:txBody>
          <a:bodyPr anchor="t" rtlCol="false" tIns="0" lIns="0" bIns="0" rIns="0">
            <a:spAutoFit/>
          </a:bodyPr>
          <a:lstStyle/>
          <a:p>
            <a:pPr algn="ctr" marL="0" indent="0" lvl="0">
              <a:lnSpc>
                <a:spcPts val="2180"/>
              </a:lnSpc>
              <a:spcBef>
                <a:spcPct val="0"/>
              </a:spcBef>
            </a:pPr>
            <a:r>
              <a:rPr lang="en-US" sz="1580" spc="154">
                <a:solidFill>
                  <a:srgbClr val="231F20"/>
                </a:solidFill>
                <a:latin typeface="Montserrat Light"/>
              </a:rPr>
              <a:t>Seamless movement shifts that enhance the overall routine.</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2192000"/>
          </a:xfrm>
          <a:prstGeom prst="rect">
            <a:avLst/>
          </a:prstGeom>
        </p:spPr>
      </p:pic>
      <p:pic>
        <p:nvPicPr>
          <p:cNvPr name="Picture 3" id="3">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028700" y="578644"/>
            <a:ext cx="16230600" cy="9129712"/>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video>
              <p:cMediaNode vol="100000">
                <p:cTn fill="hold" display="false">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DAFrT5t7nks</dc:identifier>
  <dcterms:modified xsi:type="dcterms:W3CDTF">2011-08-01T06:04:30Z</dcterms:modified>
  <cp:revision>1</cp:revision>
  <dc:title>Week 13 | Hip-hop</dc:title>
</cp:coreProperties>
</file>